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293" r:id="rId6"/>
    <p:sldId id="320" r:id="rId7"/>
    <p:sldId id="262" r:id="rId8"/>
    <p:sldId id="306" r:id="rId9"/>
    <p:sldId id="308" r:id="rId10"/>
    <p:sldId id="307" r:id="rId11"/>
    <p:sldId id="311" r:id="rId12"/>
    <p:sldId id="327" r:id="rId13"/>
    <p:sldId id="301" r:id="rId14"/>
    <p:sldId id="276" r:id="rId15"/>
    <p:sldId id="295" r:id="rId16"/>
    <p:sldId id="331" r:id="rId17"/>
    <p:sldId id="330" r:id="rId18"/>
    <p:sldId id="314" r:id="rId19"/>
    <p:sldId id="315" r:id="rId20"/>
    <p:sldId id="329" r:id="rId21"/>
    <p:sldId id="321" r:id="rId22"/>
    <p:sldId id="303" r:id="rId23"/>
    <p:sldId id="322" r:id="rId24"/>
    <p:sldId id="302" r:id="rId25"/>
    <p:sldId id="323" r:id="rId26"/>
    <p:sldId id="324" r:id="rId27"/>
    <p:sldId id="304" r:id="rId28"/>
    <p:sldId id="325" r:id="rId29"/>
    <p:sldId id="326" r:id="rId30"/>
  </p:sldIdLst>
  <p:sldSz cx="12192000" cy="6858000"/>
  <p:notesSz cx="7099300" cy="9385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7F6F3"/>
    <a:srgbClr val="B8F7FA"/>
    <a:srgbClr val="B3EBFF"/>
    <a:srgbClr val="00FFFF"/>
    <a:srgbClr val="336699"/>
    <a:srgbClr val="E9E6DF"/>
    <a:srgbClr val="E2EFF6"/>
    <a:srgbClr val="FBF4EF"/>
    <a:srgbClr val="529F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8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1"/>
            <a:ext cx="3076363" cy="470895"/>
          </a:xfrm>
          <a:prstGeom prst="rect">
            <a:avLst/>
          </a:prstGeom>
        </p:spPr>
        <p:txBody>
          <a:bodyPr vert="horz" lIns="94192" tIns="47096" rIns="94192" bIns="47096"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4021294" y="1"/>
            <a:ext cx="3076363" cy="470895"/>
          </a:xfrm>
          <a:prstGeom prst="rect">
            <a:avLst/>
          </a:prstGeom>
        </p:spPr>
        <p:txBody>
          <a:bodyPr vert="horz" lIns="94192" tIns="47096" rIns="94192" bIns="47096" rtlCol="0"/>
          <a:lstStyle>
            <a:lvl1pPr algn="r">
              <a:defRPr sz="1200"/>
            </a:lvl1pPr>
          </a:lstStyle>
          <a:p>
            <a:fld id="{F352A77B-D33C-49B3-A83C-450AA2ED72B3}" type="datetimeFigureOut">
              <a:rPr lang="en-US" smtClean="0"/>
              <a:t>8/13/2021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914407"/>
            <a:ext cx="3076363" cy="470894"/>
          </a:xfrm>
          <a:prstGeom prst="rect">
            <a:avLst/>
          </a:prstGeom>
        </p:spPr>
        <p:txBody>
          <a:bodyPr vert="horz" lIns="94192" tIns="47096" rIns="94192" bIns="47096"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4021294" y="8914407"/>
            <a:ext cx="3076363" cy="470894"/>
          </a:xfrm>
          <a:prstGeom prst="rect">
            <a:avLst/>
          </a:prstGeom>
        </p:spPr>
        <p:txBody>
          <a:bodyPr vert="horz" lIns="94192" tIns="47096" rIns="94192" bIns="47096"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6363" cy="470895"/>
          </a:xfrm>
          <a:prstGeom prst="rect">
            <a:avLst/>
          </a:prstGeom>
        </p:spPr>
        <p:txBody>
          <a:bodyPr vert="horz" lIns="94192" tIns="47096" rIns="94192" bIns="47096" rtlCol="0"/>
          <a:lstStyle>
            <a:lvl1pPr algn="l">
              <a:defRPr sz="1200"/>
            </a:lvl1pPr>
          </a:lstStyle>
          <a:p>
            <a:endParaRPr lang="en-US" dirty="0"/>
          </a:p>
        </p:txBody>
      </p:sp>
      <p:sp>
        <p:nvSpPr>
          <p:cNvPr id="3" name="Date Placeholder 2"/>
          <p:cNvSpPr>
            <a:spLocks noGrp="1"/>
          </p:cNvSpPr>
          <p:nvPr>
            <p:ph type="dt" idx="1"/>
          </p:nvPr>
        </p:nvSpPr>
        <p:spPr>
          <a:xfrm>
            <a:off x="4021294" y="1"/>
            <a:ext cx="3076363" cy="470895"/>
          </a:xfrm>
          <a:prstGeom prst="rect">
            <a:avLst/>
          </a:prstGeom>
        </p:spPr>
        <p:txBody>
          <a:bodyPr vert="horz" lIns="94192" tIns="47096" rIns="94192" bIns="47096" rtlCol="0"/>
          <a:lstStyle>
            <a:lvl1pPr algn="r">
              <a:defRPr sz="1200"/>
            </a:lvl1pPr>
          </a:lstStyle>
          <a:p>
            <a:fld id="{E38D8F9A-F5CB-4EF8-A859-ED5E107B9763}" type="datetimeFigureOut">
              <a:rPr lang="en-US" smtClean="0"/>
              <a:t>8/13/2021</a:t>
            </a:fld>
            <a:endParaRPr lang="en-US" dirty="0"/>
          </a:p>
        </p:txBody>
      </p:sp>
      <p:sp>
        <p:nvSpPr>
          <p:cNvPr id="4" name="Slide Image Placeholder 3"/>
          <p:cNvSpPr>
            <a:spLocks noGrp="1" noRot="1" noChangeAspect="1"/>
          </p:cNvSpPr>
          <p:nvPr>
            <p:ph type="sldImg" idx="2"/>
          </p:nvPr>
        </p:nvSpPr>
        <p:spPr>
          <a:xfrm>
            <a:off x="735013" y="1173163"/>
            <a:ext cx="5629275" cy="3167062"/>
          </a:xfrm>
          <a:prstGeom prst="rect">
            <a:avLst/>
          </a:prstGeom>
          <a:noFill/>
          <a:ln w="12700">
            <a:solidFill>
              <a:prstClr val="black"/>
            </a:solidFill>
          </a:ln>
        </p:spPr>
        <p:txBody>
          <a:bodyPr vert="horz" lIns="94192" tIns="47096" rIns="94192" bIns="47096" rtlCol="0" anchor="ctr"/>
          <a:lstStyle/>
          <a:p>
            <a:endParaRPr lang="en-US" dirty="0"/>
          </a:p>
        </p:txBody>
      </p:sp>
      <p:sp>
        <p:nvSpPr>
          <p:cNvPr id="5" name="Notes Placeholder 4"/>
          <p:cNvSpPr>
            <a:spLocks noGrp="1"/>
          </p:cNvSpPr>
          <p:nvPr>
            <p:ph type="body" sz="quarter" idx="3"/>
          </p:nvPr>
        </p:nvSpPr>
        <p:spPr>
          <a:xfrm>
            <a:off x="709930" y="4516675"/>
            <a:ext cx="5679440" cy="3695463"/>
          </a:xfrm>
          <a:prstGeom prst="rect">
            <a:avLst/>
          </a:prstGeom>
        </p:spPr>
        <p:txBody>
          <a:bodyPr vert="horz" lIns="94192" tIns="47096" rIns="94192" bIns="4709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4407"/>
            <a:ext cx="3076363" cy="470894"/>
          </a:xfrm>
          <a:prstGeom prst="rect">
            <a:avLst/>
          </a:prstGeom>
        </p:spPr>
        <p:txBody>
          <a:bodyPr vert="horz" lIns="94192" tIns="47096" rIns="94192" bIns="47096"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1294" y="8914407"/>
            <a:ext cx="3076363" cy="470894"/>
          </a:xfrm>
          <a:prstGeom prst="rect">
            <a:avLst/>
          </a:prstGeom>
        </p:spPr>
        <p:txBody>
          <a:bodyPr vert="horz" lIns="94192" tIns="47096" rIns="94192" bIns="47096"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855432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17957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66320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59817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4113035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4253492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93786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91982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244087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2984340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475897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2021</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Milestone 1</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Milestone 1</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2021</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Milestone 1</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Milestone 1</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Milestone 1</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Milestone 1</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Milestone 1</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2021</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Milestone 1</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E723-BE88-4414-8BC1-B79C42E1B503}"/>
              </a:ext>
            </a:extLst>
          </p:cNvPr>
          <p:cNvSpPr>
            <a:spLocks noGrp="1"/>
          </p:cNvSpPr>
          <p:nvPr>
            <p:ph type="title"/>
          </p:nvPr>
        </p:nvSpPr>
        <p:spPr>
          <a:xfrm>
            <a:off x="704244" y="0"/>
            <a:ext cx="10515600" cy="990115"/>
          </a:xfrm>
        </p:spPr>
        <p:txBody>
          <a:bodyPr>
            <a:normAutofit/>
          </a:bodyPr>
          <a:lstStyle>
            <a:lvl1pPr>
              <a:defRPr sz="3200" b="1"/>
            </a:lvl1pPr>
          </a:lstStyle>
          <a:p>
            <a:r>
              <a:rPr lang="en-US"/>
              <a:t>Click to edit Master title style</a:t>
            </a:r>
          </a:p>
        </p:txBody>
      </p:sp>
      <p:sp>
        <p:nvSpPr>
          <p:cNvPr id="3" name="Content Placeholder 2">
            <a:extLst>
              <a:ext uri="{FF2B5EF4-FFF2-40B4-BE49-F238E27FC236}">
                <a16:creationId xmlns:a16="http://schemas.microsoft.com/office/drawing/2014/main" id="{7ECE732C-1A14-410D-BB2C-8F0DBB13DB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4EE92E-1897-446E-9998-6E25C858CBCA}"/>
              </a:ext>
            </a:extLst>
          </p:cNvPr>
          <p:cNvSpPr>
            <a:spLocks noGrp="1"/>
          </p:cNvSpPr>
          <p:nvPr>
            <p:ph type="dt" sz="half" idx="10"/>
          </p:nvPr>
        </p:nvSpPr>
        <p:spPr/>
        <p:txBody>
          <a:bodyPr/>
          <a:lstStyle/>
          <a:p>
            <a:fld id="{D175C1E5-A989-40AF-A07A-88A1F7BCA1A2}" type="datetimeFigureOut">
              <a:rPr lang="en-US" smtClean="0"/>
              <a:t>8/13/2021</a:t>
            </a:fld>
            <a:endParaRPr lang="en-US"/>
          </a:p>
        </p:txBody>
      </p:sp>
      <p:sp>
        <p:nvSpPr>
          <p:cNvPr id="5" name="Footer Placeholder 4">
            <a:extLst>
              <a:ext uri="{FF2B5EF4-FFF2-40B4-BE49-F238E27FC236}">
                <a16:creationId xmlns:a16="http://schemas.microsoft.com/office/drawing/2014/main" id="{A2D6F5B4-5C03-45EF-9857-A08866F9D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2CBB7-759C-4EFD-9EED-02DFD6FAB4CA}"/>
              </a:ext>
            </a:extLst>
          </p:cNvPr>
          <p:cNvSpPr>
            <a:spLocks noGrp="1"/>
          </p:cNvSpPr>
          <p:nvPr>
            <p:ph type="sldNum" sz="quarter" idx="12"/>
          </p:nvPr>
        </p:nvSpPr>
        <p:spPr/>
        <p:txBody>
          <a:bodyPr/>
          <a:lstStyle/>
          <a:p>
            <a:fld id="{53AC02A1-1A18-463A-B0E3-95387BCC8A62}" type="slidenum">
              <a:rPr lang="en-US" smtClean="0"/>
              <a:t>‹#›</a:t>
            </a:fld>
            <a:endParaRPr lang="en-US"/>
          </a:p>
        </p:txBody>
      </p:sp>
    </p:spTree>
    <p:extLst>
      <p:ext uri="{BB962C8B-B14F-4D97-AF65-F5344CB8AC3E}">
        <p14:creationId xmlns:p14="http://schemas.microsoft.com/office/powerpoint/2010/main" val="142720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1816925" y="0"/>
            <a:ext cx="10375075"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201760" y="833932"/>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67817" y="1910257"/>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74242" y="2986582"/>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58442" y="406290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181844" y="543252"/>
            <a:ext cx="7473787"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833257" y="1825452"/>
            <a:ext cx="6816437"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428130" y="3024524"/>
            <a:ext cx="6227501"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5949539" y="4177224"/>
            <a:ext cx="5818278"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dirty="0"/>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2021</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Final Report</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2021</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Milestone 1</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2021</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Milestone 1</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2021</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Milestone 1</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2021</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Milestone 1</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 id="2147483701"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www.eia.gov/electricity/data.php"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Petroleum_coke" TargetMode="Externa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eia.gov/electricity/data.php" TargetMode="Externa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1" y="3947952"/>
            <a:ext cx="4941771" cy="1122202"/>
          </a:xfrm>
        </p:spPr>
        <p:txBody>
          <a:bodyPr/>
          <a:lstStyle/>
          <a:p>
            <a:r>
              <a:rPr lang="en-US" dirty="0"/>
              <a:t>Carbon Emissions Forecasting</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normAutofit/>
          </a:bodyPr>
          <a:lstStyle/>
          <a:p>
            <a:r>
              <a:rPr lang="en-US" sz="1800" dirty="0"/>
              <a:t>Sylvia H. Florez</a:t>
            </a:r>
          </a:p>
          <a:p>
            <a:endParaRPr lang="en-US" sz="1800" dirty="0"/>
          </a:p>
        </p:txBody>
      </p:sp>
      <p:pic>
        <p:nvPicPr>
          <p:cNvPr id="5" name="Picture 4">
            <a:extLst>
              <a:ext uri="{FF2B5EF4-FFF2-40B4-BE49-F238E27FC236}">
                <a16:creationId xmlns:a16="http://schemas.microsoft.com/office/drawing/2014/main" id="{E7487FB2-7316-4376-88FF-CF18B5779374}"/>
              </a:ext>
            </a:extLst>
          </p:cNvPr>
          <p:cNvPicPr>
            <a:picLocks noChangeAspect="1"/>
          </p:cNvPicPr>
          <p:nvPr/>
        </p:nvPicPr>
        <p:blipFill>
          <a:blip r:embed="rId3"/>
          <a:stretch>
            <a:fillRect/>
          </a:stretch>
        </p:blipFill>
        <p:spPr>
          <a:xfrm>
            <a:off x="10099962" y="162988"/>
            <a:ext cx="1850053" cy="562271"/>
          </a:xfrm>
          <a:prstGeom prst="rect">
            <a:avLst/>
          </a:prstGeom>
        </p:spPr>
      </p:pic>
      <p:sp>
        <p:nvSpPr>
          <p:cNvPr id="7" name="TextBox 6">
            <a:extLst>
              <a:ext uri="{FF2B5EF4-FFF2-40B4-BE49-F238E27FC236}">
                <a16:creationId xmlns:a16="http://schemas.microsoft.com/office/drawing/2014/main" id="{C10742AF-999E-40FA-9536-DF85C4C035C5}"/>
              </a:ext>
            </a:extLst>
          </p:cNvPr>
          <p:cNvSpPr txBox="1"/>
          <p:nvPr/>
        </p:nvSpPr>
        <p:spPr>
          <a:xfrm>
            <a:off x="120237" y="6373483"/>
            <a:ext cx="6095010" cy="369332"/>
          </a:xfrm>
          <a:prstGeom prst="rect">
            <a:avLst/>
          </a:prstGeom>
          <a:noFill/>
        </p:spPr>
        <p:txBody>
          <a:bodyPr wrap="square">
            <a:spAutoFit/>
          </a:bodyPr>
          <a:lstStyle/>
          <a:p>
            <a:r>
              <a:rPr lang="en-US" b="1" i="0" dirty="0">
                <a:solidFill>
                  <a:srgbClr val="67748A"/>
                </a:solidFill>
                <a:effectLst/>
                <a:latin typeface="lato"/>
              </a:rPr>
              <a:t>Applied Data Science Program . MIT-ADSP May21</a:t>
            </a:r>
            <a:endParaRPr lang="en-US" dirty="0"/>
          </a:p>
        </p:txBody>
      </p:sp>
      <p:sp>
        <p:nvSpPr>
          <p:cNvPr id="4" name="TextBox 3">
            <a:extLst>
              <a:ext uri="{FF2B5EF4-FFF2-40B4-BE49-F238E27FC236}">
                <a16:creationId xmlns:a16="http://schemas.microsoft.com/office/drawing/2014/main" id="{05A6EAFC-A188-4C7C-990E-5E7629710094}"/>
              </a:ext>
            </a:extLst>
          </p:cNvPr>
          <p:cNvSpPr txBox="1"/>
          <p:nvPr/>
        </p:nvSpPr>
        <p:spPr>
          <a:xfrm>
            <a:off x="6416041" y="5878285"/>
            <a:ext cx="2790316" cy="369332"/>
          </a:xfrm>
          <a:prstGeom prst="rect">
            <a:avLst/>
          </a:prstGeom>
          <a:noFill/>
        </p:spPr>
        <p:txBody>
          <a:bodyPr wrap="none" rtlCol="0">
            <a:spAutoFit/>
          </a:bodyPr>
          <a:lstStyle/>
          <a:p>
            <a:r>
              <a:rPr lang="en-US" dirty="0"/>
              <a:t>Final Report Aug 14, 2021</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341913" y="0"/>
            <a:ext cx="4387341" cy="1325563"/>
          </a:xfrm>
        </p:spPr>
        <p:txBody>
          <a:bodyPr>
            <a:normAutofit/>
          </a:bodyPr>
          <a:lstStyle/>
          <a:p>
            <a:r>
              <a:rPr lang="en-US" dirty="0"/>
              <a:t>Recommendations for implementation</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2021</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Milestone 1</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10</a:t>
            </a:fld>
            <a:endParaRPr lang="en-US" dirty="0"/>
          </a:p>
        </p:txBody>
      </p:sp>
      <p:sp>
        <p:nvSpPr>
          <p:cNvPr id="15" name="TextBox 14">
            <a:extLst>
              <a:ext uri="{FF2B5EF4-FFF2-40B4-BE49-F238E27FC236}">
                <a16:creationId xmlns:a16="http://schemas.microsoft.com/office/drawing/2014/main" id="{5F52CEAC-3ADF-4881-885C-32A88147870F}"/>
              </a:ext>
            </a:extLst>
          </p:cNvPr>
          <p:cNvSpPr txBox="1"/>
          <p:nvPr/>
        </p:nvSpPr>
        <p:spPr>
          <a:xfrm>
            <a:off x="2623453" y="1661207"/>
            <a:ext cx="8640292" cy="4185761"/>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endParaRPr lang="pt-BR" sz="1600" dirty="0">
              <a:solidFill>
                <a:srgbClr val="000000"/>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sz="1600" dirty="0">
                <a:solidFill>
                  <a:srgbClr val="000000"/>
                </a:solidFill>
              </a:rPr>
              <a:t>Recommend the </a:t>
            </a:r>
            <a:r>
              <a:rPr lang="pt-BR" sz="1600" b="0" i="0" dirty="0">
                <a:solidFill>
                  <a:srgbClr val="000000"/>
                </a:solidFill>
                <a:effectLst/>
              </a:rPr>
              <a:t>SARIMA(1, 1, 1)x(1, 0, 1, 12) found to have lowest errors through cross-validation</a:t>
            </a:r>
            <a:endParaRPr lang="pt-BR" sz="1600" dirty="0">
              <a:solidFill>
                <a:srgbClr val="000000"/>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600" b="0" i="0" dirty="0">
                <a:solidFill>
                  <a:srgbClr val="000000"/>
                </a:solidFill>
                <a:effectLst/>
              </a:rPr>
              <a:t>Forecasted future CO</a:t>
            </a:r>
            <a:r>
              <a:rPr lang="en-US" sz="1600" b="0" i="0" baseline="-25000" dirty="0">
                <a:solidFill>
                  <a:srgbClr val="000000"/>
                </a:solidFill>
                <a:effectLst/>
              </a:rPr>
              <a:t>2</a:t>
            </a:r>
            <a:r>
              <a:rPr lang="en-US" sz="1600" b="0" i="0" dirty="0">
                <a:solidFill>
                  <a:srgbClr val="000000"/>
                </a:solidFill>
                <a:effectLst/>
              </a:rPr>
              <a:t> emissions should be used as a benchmark for policy evaluation i.e. as a comparison reference for actual future data</a:t>
            </a:r>
            <a:endParaRPr lang="pt-BR" sz="1600" dirty="0">
              <a:solidFill>
                <a:srgbClr val="000000"/>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600" dirty="0"/>
              <a:t>The recommended model SARIMAX has this capability of adding external variables for more complex modeling.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sz="1600" dirty="0">
                <a:solidFill>
                  <a:srgbClr val="000000"/>
                </a:solidFill>
              </a:rPr>
              <a:t>Possible to research effect of external variables (for ex. dependent on policy), on CO</a:t>
            </a:r>
            <a:r>
              <a:rPr lang="pt-BR" sz="1600" baseline="-25000" dirty="0">
                <a:solidFill>
                  <a:srgbClr val="000000"/>
                </a:solidFill>
              </a:rPr>
              <a:t>2</a:t>
            </a:r>
            <a:r>
              <a:rPr lang="pt-BR" sz="1600" dirty="0">
                <a:solidFill>
                  <a:srgbClr val="000000"/>
                </a:solidFill>
              </a:rPr>
              <a:t> emissions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sz="1600" dirty="0">
                <a:solidFill>
                  <a:srgbClr val="000000"/>
                </a:solidFill>
              </a:rPr>
              <a:t>However, if</a:t>
            </a:r>
            <a:r>
              <a:rPr lang="pt-BR" sz="1600" b="0" i="0" dirty="0">
                <a:solidFill>
                  <a:srgbClr val="000000"/>
                </a:solidFill>
                <a:effectLst/>
              </a:rPr>
              <a:t> sudden trend changes in CO</a:t>
            </a:r>
            <a:r>
              <a:rPr lang="pt-BR" sz="1600" b="0" i="0" baseline="-25000" dirty="0">
                <a:solidFill>
                  <a:srgbClr val="000000"/>
                </a:solidFill>
                <a:effectLst/>
              </a:rPr>
              <a:t>2</a:t>
            </a:r>
            <a:r>
              <a:rPr lang="pt-BR" sz="1600" baseline="-25000" dirty="0">
                <a:solidFill>
                  <a:srgbClr val="000000"/>
                </a:solidFill>
              </a:rPr>
              <a:t> </a:t>
            </a:r>
            <a:r>
              <a:rPr lang="pt-BR" sz="1600" b="0" i="0" dirty="0">
                <a:solidFill>
                  <a:srgbClr val="000000"/>
                </a:solidFill>
                <a:effectLst/>
              </a:rPr>
              <a:t> emissions are observed, due to technology or policy, the SARIMA model would risk not capturing this behavior. In this case, </a:t>
            </a:r>
            <a:r>
              <a:rPr lang="pt-BR" sz="1600" dirty="0">
                <a:solidFill>
                  <a:srgbClr val="000000"/>
                </a:solidFill>
              </a:rPr>
              <a:t>t</a:t>
            </a:r>
            <a:r>
              <a:rPr lang="pt-BR" sz="1600" b="0" i="0" dirty="0">
                <a:solidFill>
                  <a:srgbClr val="000000"/>
                </a:solidFill>
                <a:effectLst/>
              </a:rPr>
              <a:t>he prophet model would be recommended as it has the capability to detect changes through change points.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sz="1600" dirty="0">
                <a:solidFill>
                  <a:srgbClr val="000000"/>
                </a:solidFill>
              </a:rPr>
              <a:t>Both models are not very computationally demanding and can be run on a variety of cloud servers such as </a:t>
            </a:r>
            <a:r>
              <a:rPr lang="en-US" sz="1600" b="0" i="0" dirty="0">
                <a:solidFill>
                  <a:srgbClr val="292929"/>
                </a:solidFill>
                <a:effectLst/>
                <a:latin typeface="charter"/>
              </a:rPr>
              <a:t>Google </a:t>
            </a:r>
            <a:r>
              <a:rPr lang="en-US" sz="1600" b="0" i="0" dirty="0" err="1">
                <a:solidFill>
                  <a:srgbClr val="292929"/>
                </a:solidFill>
                <a:effectLst/>
                <a:latin typeface="charter"/>
              </a:rPr>
              <a:t>Colab</a:t>
            </a:r>
            <a:r>
              <a:rPr lang="en-US" sz="1600" b="0" i="0" dirty="0">
                <a:solidFill>
                  <a:srgbClr val="292929"/>
                </a:solidFill>
                <a:effectLst/>
                <a:latin typeface="charter"/>
              </a:rPr>
              <a:t> </a:t>
            </a:r>
            <a:r>
              <a:rPr lang="en-US" sz="1600" dirty="0">
                <a:solidFill>
                  <a:srgbClr val="292929"/>
                </a:solidFill>
                <a:latin typeface="charter"/>
              </a:rPr>
              <a:t>(</a:t>
            </a:r>
            <a:r>
              <a:rPr lang="en-US" sz="1600" b="0" i="0" dirty="0">
                <a:solidFill>
                  <a:srgbClr val="292929"/>
                </a:solidFill>
                <a:effectLst/>
                <a:latin typeface="charter"/>
              </a:rPr>
              <a:t>even without enabling GPU)</a:t>
            </a:r>
            <a:endParaRPr lang="pt-BR" sz="1600" dirty="0">
              <a:solidFill>
                <a:srgbClr val="000000"/>
              </a:solidFill>
            </a:endParaRPr>
          </a:p>
        </p:txBody>
      </p:sp>
    </p:spTree>
    <p:extLst>
      <p:ext uri="{BB962C8B-B14F-4D97-AF65-F5344CB8AC3E}">
        <p14:creationId xmlns:p14="http://schemas.microsoft.com/office/powerpoint/2010/main" val="912253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Final Report</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452791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12</a:t>
            </a:fld>
            <a:endParaRPr lang="en-US" dirty="0"/>
          </a:p>
        </p:txBody>
      </p:sp>
      <p:sp>
        <p:nvSpPr>
          <p:cNvPr id="12" name="Title 11">
            <a:extLst>
              <a:ext uri="{FF2B5EF4-FFF2-40B4-BE49-F238E27FC236}">
                <a16:creationId xmlns:a16="http://schemas.microsoft.com/office/drawing/2014/main" id="{09CEDCE6-9169-4FC9-B214-2D50A516AD50}"/>
              </a:ext>
            </a:extLst>
          </p:cNvPr>
          <p:cNvSpPr>
            <a:spLocks noGrp="1"/>
          </p:cNvSpPr>
          <p:nvPr>
            <p:ph type="title"/>
          </p:nvPr>
        </p:nvSpPr>
        <p:spPr>
          <a:xfrm>
            <a:off x="1736714" y="185596"/>
            <a:ext cx="8421688" cy="1325563"/>
          </a:xfrm>
        </p:spPr>
        <p:txBody>
          <a:bodyPr/>
          <a:lstStyle/>
          <a:p>
            <a:r>
              <a:rPr lang="en-US" dirty="0"/>
              <a:t>References</a:t>
            </a:r>
          </a:p>
        </p:txBody>
      </p:sp>
      <p:sp>
        <p:nvSpPr>
          <p:cNvPr id="35" name="TextBox 34">
            <a:extLst>
              <a:ext uri="{FF2B5EF4-FFF2-40B4-BE49-F238E27FC236}">
                <a16:creationId xmlns:a16="http://schemas.microsoft.com/office/drawing/2014/main" id="{3357A7C2-40AC-4CEE-879D-D52B924296F9}"/>
              </a:ext>
            </a:extLst>
          </p:cNvPr>
          <p:cNvSpPr txBox="1"/>
          <p:nvPr/>
        </p:nvSpPr>
        <p:spPr>
          <a:xfrm>
            <a:off x="599208" y="1624868"/>
            <a:ext cx="9382992" cy="1138773"/>
          </a:xfrm>
          <a:prstGeom prst="rect">
            <a:avLst/>
          </a:prstGeom>
          <a:noFill/>
        </p:spPr>
        <p:txBody>
          <a:bodyPr wrap="square">
            <a:spAutoFit/>
          </a:bodyPr>
          <a:lstStyle/>
          <a:p>
            <a:pPr marL="365760" lvl="3"/>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65760" lvl="3"/>
            <a:r>
              <a:rPr lang="en-US" dirty="0">
                <a:hlinkClick r:id="rId3"/>
              </a:rPr>
              <a:t>https://www.eia.gov/electricity/data.php</a:t>
            </a:r>
            <a:endParaRPr lang="en-US" dirty="0"/>
          </a:p>
          <a:p>
            <a:pPr marL="365760" lvl="3"/>
            <a:endParaRPr lang="en-US" dirty="0"/>
          </a:p>
          <a:p>
            <a:pPr marL="365760" lvl="3"/>
            <a:r>
              <a:rPr lang="en-US" dirty="0"/>
              <a:t>https://www.eia.gov/electricity/</a:t>
            </a:r>
          </a:p>
        </p:txBody>
      </p:sp>
      <p:graphicFrame>
        <p:nvGraphicFramePr>
          <p:cNvPr id="5" name="Table 4">
            <a:extLst>
              <a:ext uri="{FF2B5EF4-FFF2-40B4-BE49-F238E27FC236}">
                <a16:creationId xmlns:a16="http://schemas.microsoft.com/office/drawing/2014/main" id="{6AD51979-3688-462F-883A-29DC5F25465F}"/>
              </a:ext>
            </a:extLst>
          </p:cNvPr>
          <p:cNvGraphicFramePr>
            <a:graphicFrameLocks noGrp="1"/>
          </p:cNvGraphicFramePr>
          <p:nvPr>
            <p:extLst>
              <p:ext uri="{D42A27DB-BD31-4B8C-83A1-F6EECF244321}">
                <p14:modId xmlns:p14="http://schemas.microsoft.com/office/powerpoint/2010/main" val="326846988"/>
              </p:ext>
            </p:extLst>
          </p:nvPr>
        </p:nvGraphicFramePr>
        <p:xfrm>
          <a:off x="8365136" y="2001890"/>
          <a:ext cx="2081016" cy="3947928"/>
        </p:xfrm>
        <a:graphic>
          <a:graphicData uri="http://schemas.openxmlformats.org/drawingml/2006/table">
            <a:tbl>
              <a:tblPr/>
              <a:tblGrid>
                <a:gridCol w="1040508">
                  <a:extLst>
                    <a:ext uri="{9D8B030D-6E8A-4147-A177-3AD203B41FA5}">
                      <a16:colId xmlns:a16="http://schemas.microsoft.com/office/drawing/2014/main" val="4131584163"/>
                    </a:ext>
                  </a:extLst>
                </a:gridCol>
                <a:gridCol w="1040508">
                  <a:extLst>
                    <a:ext uri="{9D8B030D-6E8A-4147-A177-3AD203B41FA5}">
                      <a16:colId xmlns:a16="http://schemas.microsoft.com/office/drawing/2014/main" val="391273115"/>
                    </a:ext>
                  </a:extLst>
                </a:gridCol>
              </a:tblGrid>
              <a:tr h="516002">
                <a:tc>
                  <a:txBody>
                    <a:bodyPr/>
                    <a:lstStyle/>
                    <a:p>
                      <a:pPr algn="l" fontAlgn="ctr"/>
                      <a:r>
                        <a:rPr lang="en-US" sz="1300">
                          <a:effectLst/>
                        </a:rPr>
                        <a:t>Coal (anthracite)</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ctr"/>
                      <a:r>
                        <a:rPr lang="en-US" sz="1300">
                          <a:effectLst/>
                        </a:rPr>
                        <a:t>228.6</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07212896"/>
                  </a:ext>
                </a:extLst>
              </a:tr>
              <a:tr h="516002">
                <a:tc>
                  <a:txBody>
                    <a:bodyPr/>
                    <a:lstStyle/>
                    <a:p>
                      <a:pPr algn="l" fontAlgn="ctr"/>
                      <a:r>
                        <a:rPr lang="en-US" sz="1300">
                          <a:effectLst/>
                        </a:rPr>
                        <a:t>Coal (bituminous)</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5F5F5"/>
                    </a:solidFill>
                  </a:tcPr>
                </a:tc>
                <a:tc>
                  <a:txBody>
                    <a:bodyPr/>
                    <a:lstStyle/>
                    <a:p>
                      <a:pPr algn="l" fontAlgn="ctr"/>
                      <a:r>
                        <a:rPr lang="en-US" sz="1300">
                          <a:effectLst/>
                        </a:rPr>
                        <a:t>205.7</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5F5F5"/>
                    </a:solidFill>
                  </a:tcPr>
                </a:tc>
                <a:extLst>
                  <a:ext uri="{0D108BD9-81ED-4DB2-BD59-A6C34878D82A}">
                    <a16:rowId xmlns:a16="http://schemas.microsoft.com/office/drawing/2014/main" val="1849890933"/>
                  </a:ext>
                </a:extLst>
              </a:tr>
              <a:tr h="358578">
                <a:tc>
                  <a:txBody>
                    <a:bodyPr/>
                    <a:lstStyle/>
                    <a:p>
                      <a:pPr algn="l" fontAlgn="ctr"/>
                      <a:r>
                        <a:rPr lang="en-US" sz="1300">
                          <a:effectLst/>
                        </a:rPr>
                        <a:t>Coal (lignite)</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ctr"/>
                      <a:r>
                        <a:rPr lang="en-US" sz="1300">
                          <a:effectLst/>
                        </a:rPr>
                        <a:t>215.4</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50002361"/>
                  </a:ext>
                </a:extLst>
              </a:tr>
              <a:tr h="521573">
                <a:tc>
                  <a:txBody>
                    <a:bodyPr/>
                    <a:lstStyle/>
                    <a:p>
                      <a:pPr algn="l" fontAlgn="ctr"/>
                      <a:r>
                        <a:rPr lang="en-US" sz="1300">
                          <a:effectLst/>
                        </a:rPr>
                        <a:t>Coal (subbituminous)</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5F5F5"/>
                    </a:solidFill>
                  </a:tcPr>
                </a:tc>
                <a:tc>
                  <a:txBody>
                    <a:bodyPr/>
                    <a:lstStyle/>
                    <a:p>
                      <a:pPr algn="l" fontAlgn="ctr"/>
                      <a:r>
                        <a:rPr lang="en-US" sz="1300">
                          <a:effectLst/>
                        </a:rPr>
                        <a:t>214.3</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5F5F5"/>
                    </a:solidFill>
                  </a:tcPr>
                </a:tc>
                <a:extLst>
                  <a:ext uri="{0D108BD9-81ED-4DB2-BD59-A6C34878D82A}">
                    <a16:rowId xmlns:a16="http://schemas.microsoft.com/office/drawing/2014/main" val="271055124"/>
                  </a:ext>
                </a:extLst>
              </a:tr>
              <a:tr h="521573">
                <a:tc>
                  <a:txBody>
                    <a:bodyPr/>
                    <a:lstStyle/>
                    <a:p>
                      <a:pPr algn="l" fontAlgn="ctr"/>
                      <a:r>
                        <a:rPr lang="en-US" sz="1300">
                          <a:effectLst/>
                        </a:rPr>
                        <a:t>Diesel fuel and heating oil</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ctr"/>
                      <a:r>
                        <a:rPr lang="en-US" sz="1300">
                          <a:effectLst/>
                        </a:rPr>
                        <a:t>161.3</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88004564"/>
                  </a:ext>
                </a:extLst>
              </a:tr>
              <a:tr h="521573">
                <a:tc>
                  <a:txBody>
                    <a:bodyPr/>
                    <a:lstStyle/>
                    <a:p>
                      <a:pPr algn="l" fontAlgn="ctr"/>
                      <a:r>
                        <a:rPr lang="en-US" sz="1300">
                          <a:effectLst/>
                        </a:rPr>
                        <a:t>Gasoline (without ethanol)</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5F5F5"/>
                    </a:solidFill>
                  </a:tcPr>
                </a:tc>
                <a:tc>
                  <a:txBody>
                    <a:bodyPr/>
                    <a:lstStyle/>
                    <a:p>
                      <a:pPr algn="l" fontAlgn="ctr"/>
                      <a:r>
                        <a:rPr lang="en-US" sz="1300">
                          <a:effectLst/>
                        </a:rPr>
                        <a:t>157.2</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5F5F5"/>
                    </a:solidFill>
                  </a:tcPr>
                </a:tc>
                <a:extLst>
                  <a:ext uri="{0D108BD9-81ED-4DB2-BD59-A6C34878D82A}">
                    <a16:rowId xmlns:a16="http://schemas.microsoft.com/office/drawing/2014/main" val="1797256456"/>
                  </a:ext>
                </a:extLst>
              </a:tr>
              <a:tr h="203011">
                <a:tc>
                  <a:txBody>
                    <a:bodyPr/>
                    <a:lstStyle/>
                    <a:p>
                      <a:pPr algn="l" fontAlgn="ctr"/>
                      <a:r>
                        <a:rPr lang="en-US" sz="1300">
                          <a:effectLst/>
                        </a:rPr>
                        <a:t>Propane</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ctr"/>
                      <a:r>
                        <a:rPr lang="en-US" sz="1300">
                          <a:effectLst/>
                        </a:rPr>
                        <a:t>139.0</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23165499"/>
                  </a:ext>
                </a:extLst>
              </a:tr>
              <a:tr h="358578">
                <a:tc>
                  <a:txBody>
                    <a:bodyPr/>
                    <a:lstStyle/>
                    <a:p>
                      <a:pPr algn="l" fontAlgn="ctr"/>
                      <a:r>
                        <a:rPr lang="en-US" sz="1300">
                          <a:effectLst/>
                        </a:rPr>
                        <a:t>Natural gas</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a:noFill/>
                    </a:lnB>
                    <a:solidFill>
                      <a:srgbClr val="F5F5F5"/>
                    </a:solidFill>
                  </a:tcPr>
                </a:tc>
                <a:tc>
                  <a:txBody>
                    <a:bodyPr/>
                    <a:lstStyle/>
                    <a:p>
                      <a:pPr algn="l" fontAlgn="ctr"/>
                      <a:r>
                        <a:rPr lang="en-US" sz="1300" dirty="0">
                          <a:effectLst/>
                        </a:rPr>
                        <a:t>117.0</a:t>
                      </a:r>
                    </a:p>
                  </a:txBody>
                  <a:tcPr marL="38074" marR="38074" marT="27196" marB="2719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4221362131"/>
                  </a:ext>
                </a:extLst>
              </a:tr>
            </a:tbl>
          </a:graphicData>
        </a:graphic>
      </p:graphicFrame>
      <p:sp>
        <p:nvSpPr>
          <p:cNvPr id="6" name="Rectangle 2">
            <a:extLst>
              <a:ext uri="{FF2B5EF4-FFF2-40B4-BE49-F238E27FC236}">
                <a16:creationId xmlns:a16="http://schemas.microsoft.com/office/drawing/2014/main" id="{F9ED6A03-165E-432F-9032-D5EA97F6538D}"/>
              </a:ext>
            </a:extLst>
          </p:cNvPr>
          <p:cNvSpPr>
            <a:spLocks noChangeArrowheads="1"/>
          </p:cNvSpPr>
          <p:nvPr/>
        </p:nvSpPr>
        <p:spPr bwMode="auto">
          <a:xfrm>
            <a:off x="8122594" y="756154"/>
            <a:ext cx="25661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Roboto" panose="02000000000000000000" pitchFamily="2" charset="0"/>
              </a:rPr>
              <a:t>Pounds of CO</a:t>
            </a:r>
            <a:r>
              <a:rPr kumimoji="0" lang="en-US" altLang="en-US" sz="700" b="0" i="0" u="none" strike="noStrike" cap="none" normalizeH="0" baseline="-30000" dirty="0">
                <a:ln>
                  <a:noFill/>
                </a:ln>
                <a:solidFill>
                  <a:srgbClr val="212529"/>
                </a:solidFill>
                <a:effectLst/>
                <a:latin typeface="Roboto" panose="02000000000000000000" pitchFamily="2" charset="0"/>
              </a:rPr>
              <a:t>2</a:t>
            </a:r>
            <a:r>
              <a:rPr kumimoji="0" lang="en-US" altLang="en-US" sz="1000" b="0" i="0" u="none" strike="noStrike" cap="none" normalizeH="0" baseline="0" dirty="0">
                <a:ln>
                  <a:noFill/>
                </a:ln>
                <a:solidFill>
                  <a:srgbClr val="212529"/>
                </a:solidFill>
                <a:effectLst/>
                <a:latin typeface="Roboto" panose="02000000000000000000" pitchFamily="2" charset="0"/>
              </a:rPr>
              <a:t> emitted per million British thermal units (Btu) of energy for various fuels: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16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8400F8-9BB0-44DD-B049-D9019B14C388}"/>
              </a:ext>
            </a:extLst>
          </p:cNvPr>
          <p:cNvSpPr>
            <a:spLocks noGrp="1"/>
          </p:cNvSpPr>
          <p:nvPr>
            <p:ph type="dt" sz="half" idx="10"/>
          </p:nvPr>
        </p:nvSpPr>
        <p:spPr/>
        <p:txBody>
          <a:bodyPr/>
          <a:lstStyle/>
          <a:p>
            <a:fld id="{28CF44C8-44B3-43D5-B34D-57560934CB21}" type="datetime1">
              <a:rPr lang="en-US" smtClean="0"/>
              <a:t>8/14/2021</a:t>
            </a:fld>
            <a:endParaRPr lang="en-US"/>
          </a:p>
        </p:txBody>
      </p:sp>
      <p:sp>
        <p:nvSpPr>
          <p:cNvPr id="5" name="Footer Placeholder 4">
            <a:extLst>
              <a:ext uri="{FF2B5EF4-FFF2-40B4-BE49-F238E27FC236}">
                <a16:creationId xmlns:a16="http://schemas.microsoft.com/office/drawing/2014/main" id="{67AA3FAC-6959-4C8A-99EB-ACEE9C2E3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E59F0B-CE63-4F2C-9D2B-7F3C5A674F67}"/>
              </a:ext>
            </a:extLst>
          </p:cNvPr>
          <p:cNvSpPr>
            <a:spLocks noGrp="1"/>
          </p:cNvSpPr>
          <p:nvPr>
            <p:ph type="sldNum" sz="quarter" idx="12"/>
          </p:nvPr>
        </p:nvSpPr>
        <p:spPr/>
        <p:txBody>
          <a:bodyPr/>
          <a:lstStyle/>
          <a:p>
            <a:fld id="{53AC02A1-1A18-463A-B0E3-95387BCC8A62}" type="slidenum">
              <a:rPr lang="en-US" smtClean="0"/>
              <a:t>13</a:t>
            </a:fld>
            <a:endParaRPr lang="en-US"/>
          </a:p>
        </p:txBody>
      </p:sp>
      <p:pic>
        <p:nvPicPr>
          <p:cNvPr id="8" name="Picture 7">
            <a:extLst>
              <a:ext uri="{FF2B5EF4-FFF2-40B4-BE49-F238E27FC236}">
                <a16:creationId xmlns:a16="http://schemas.microsoft.com/office/drawing/2014/main" id="{2372A7A5-F04F-4470-BE72-A55414E61461}"/>
              </a:ext>
            </a:extLst>
          </p:cNvPr>
          <p:cNvPicPr>
            <a:picLocks noChangeAspect="1"/>
          </p:cNvPicPr>
          <p:nvPr/>
        </p:nvPicPr>
        <p:blipFill>
          <a:blip r:embed="rId2"/>
          <a:stretch>
            <a:fillRect/>
          </a:stretch>
        </p:blipFill>
        <p:spPr>
          <a:xfrm>
            <a:off x="1947862" y="519112"/>
            <a:ext cx="8296275" cy="5819775"/>
          </a:xfrm>
          <a:prstGeom prst="rect">
            <a:avLst/>
          </a:prstGeom>
        </p:spPr>
      </p:pic>
      <p:pic>
        <p:nvPicPr>
          <p:cNvPr id="10" name="Picture 9">
            <a:extLst>
              <a:ext uri="{FF2B5EF4-FFF2-40B4-BE49-F238E27FC236}">
                <a16:creationId xmlns:a16="http://schemas.microsoft.com/office/drawing/2014/main" id="{8098B758-EBF2-460B-9F7E-F0CEF17E3362}"/>
              </a:ext>
            </a:extLst>
          </p:cNvPr>
          <p:cNvPicPr>
            <a:picLocks noChangeAspect="1"/>
          </p:cNvPicPr>
          <p:nvPr/>
        </p:nvPicPr>
        <p:blipFill>
          <a:blip r:embed="rId3"/>
          <a:stretch>
            <a:fillRect/>
          </a:stretch>
        </p:blipFill>
        <p:spPr>
          <a:xfrm>
            <a:off x="7774107" y="665987"/>
            <a:ext cx="2756350" cy="1306327"/>
          </a:xfrm>
          <a:prstGeom prst="rect">
            <a:avLst/>
          </a:prstGeom>
        </p:spPr>
      </p:pic>
    </p:spTree>
    <p:extLst>
      <p:ext uri="{BB962C8B-B14F-4D97-AF65-F5344CB8AC3E}">
        <p14:creationId xmlns:p14="http://schemas.microsoft.com/office/powerpoint/2010/main" val="48235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823A4-41F2-414C-BD74-D2C327F9BE72}"/>
              </a:ext>
            </a:extLst>
          </p:cNvPr>
          <p:cNvSpPr>
            <a:spLocks noGrp="1"/>
          </p:cNvSpPr>
          <p:nvPr>
            <p:ph type="title"/>
          </p:nvPr>
        </p:nvSpPr>
        <p:spPr/>
        <p:txBody>
          <a:bodyPr/>
          <a:lstStyle/>
          <a:p>
            <a:r>
              <a:rPr lang="en-US" dirty="0"/>
              <a:t>Errors</a:t>
            </a:r>
          </a:p>
        </p:txBody>
      </p:sp>
      <p:sp>
        <p:nvSpPr>
          <p:cNvPr id="4" name="Date Placeholder 3">
            <a:extLst>
              <a:ext uri="{FF2B5EF4-FFF2-40B4-BE49-F238E27FC236}">
                <a16:creationId xmlns:a16="http://schemas.microsoft.com/office/drawing/2014/main" id="{BF2385B6-5221-46E5-AC74-13AFD119CC48}"/>
              </a:ext>
            </a:extLst>
          </p:cNvPr>
          <p:cNvSpPr>
            <a:spLocks noGrp="1"/>
          </p:cNvSpPr>
          <p:nvPr>
            <p:ph type="dt" sz="half" idx="10"/>
          </p:nvPr>
        </p:nvSpPr>
        <p:spPr/>
        <p:txBody>
          <a:bodyPr/>
          <a:lstStyle/>
          <a:p>
            <a:fld id="{B343F4E4-F930-4E48-AC45-C79666BCB631}" type="datetime1">
              <a:rPr lang="en-US" smtClean="0"/>
              <a:t>8/14/2021</a:t>
            </a:fld>
            <a:endParaRPr lang="en-US"/>
          </a:p>
        </p:txBody>
      </p:sp>
      <p:sp>
        <p:nvSpPr>
          <p:cNvPr id="5" name="Footer Placeholder 4">
            <a:extLst>
              <a:ext uri="{FF2B5EF4-FFF2-40B4-BE49-F238E27FC236}">
                <a16:creationId xmlns:a16="http://schemas.microsoft.com/office/drawing/2014/main" id="{755BF0A1-08D9-4170-A97D-D1AFE8424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7A0DF-0D58-49CD-AEEA-1E015B471978}"/>
              </a:ext>
            </a:extLst>
          </p:cNvPr>
          <p:cNvSpPr>
            <a:spLocks noGrp="1"/>
          </p:cNvSpPr>
          <p:nvPr>
            <p:ph type="sldNum" sz="quarter" idx="12"/>
          </p:nvPr>
        </p:nvSpPr>
        <p:spPr/>
        <p:txBody>
          <a:bodyPr/>
          <a:lstStyle/>
          <a:p>
            <a:fld id="{53AC02A1-1A18-463A-B0E3-95387BCC8A62}" type="slidenum">
              <a:rPr lang="en-US" smtClean="0"/>
              <a:t>14</a:t>
            </a:fld>
            <a:endParaRPr lang="en-US"/>
          </a:p>
        </p:txBody>
      </p:sp>
      <p:pic>
        <p:nvPicPr>
          <p:cNvPr id="8" name="Picture 7">
            <a:extLst>
              <a:ext uri="{FF2B5EF4-FFF2-40B4-BE49-F238E27FC236}">
                <a16:creationId xmlns:a16="http://schemas.microsoft.com/office/drawing/2014/main" id="{376CB28B-569A-4E0B-B1D4-29C225A44A58}"/>
              </a:ext>
            </a:extLst>
          </p:cNvPr>
          <p:cNvPicPr>
            <a:picLocks noChangeAspect="1"/>
          </p:cNvPicPr>
          <p:nvPr/>
        </p:nvPicPr>
        <p:blipFill>
          <a:blip r:embed="rId2"/>
          <a:stretch>
            <a:fillRect/>
          </a:stretch>
        </p:blipFill>
        <p:spPr>
          <a:xfrm>
            <a:off x="900112" y="1156051"/>
            <a:ext cx="5606019" cy="1786262"/>
          </a:xfrm>
          <a:prstGeom prst="rect">
            <a:avLst/>
          </a:prstGeom>
        </p:spPr>
      </p:pic>
      <p:pic>
        <p:nvPicPr>
          <p:cNvPr id="10" name="Picture 9">
            <a:extLst>
              <a:ext uri="{FF2B5EF4-FFF2-40B4-BE49-F238E27FC236}">
                <a16:creationId xmlns:a16="http://schemas.microsoft.com/office/drawing/2014/main" id="{7A514E39-7C37-4E81-91B6-9383E580CB27}"/>
              </a:ext>
            </a:extLst>
          </p:cNvPr>
          <p:cNvPicPr>
            <a:picLocks noChangeAspect="1"/>
          </p:cNvPicPr>
          <p:nvPr/>
        </p:nvPicPr>
        <p:blipFill>
          <a:blip r:embed="rId3"/>
          <a:stretch>
            <a:fillRect/>
          </a:stretch>
        </p:blipFill>
        <p:spPr>
          <a:xfrm>
            <a:off x="1060367" y="3108249"/>
            <a:ext cx="5042065" cy="1590450"/>
          </a:xfrm>
          <a:prstGeom prst="rect">
            <a:avLst/>
          </a:prstGeom>
        </p:spPr>
      </p:pic>
      <p:pic>
        <p:nvPicPr>
          <p:cNvPr id="11" name="Picture 10">
            <a:extLst>
              <a:ext uri="{FF2B5EF4-FFF2-40B4-BE49-F238E27FC236}">
                <a16:creationId xmlns:a16="http://schemas.microsoft.com/office/drawing/2014/main" id="{15B6A7FA-61FC-4B1D-9485-9F29DA62D6D0}"/>
              </a:ext>
            </a:extLst>
          </p:cNvPr>
          <p:cNvPicPr>
            <a:picLocks noChangeAspect="1"/>
          </p:cNvPicPr>
          <p:nvPr/>
        </p:nvPicPr>
        <p:blipFill>
          <a:blip r:embed="rId4"/>
          <a:stretch>
            <a:fillRect/>
          </a:stretch>
        </p:blipFill>
        <p:spPr>
          <a:xfrm>
            <a:off x="1834676" y="4883161"/>
            <a:ext cx="2725449" cy="818788"/>
          </a:xfrm>
          <a:prstGeom prst="rect">
            <a:avLst/>
          </a:prstGeom>
        </p:spPr>
      </p:pic>
    </p:spTree>
    <p:extLst>
      <p:ext uri="{BB962C8B-B14F-4D97-AF65-F5344CB8AC3E}">
        <p14:creationId xmlns:p14="http://schemas.microsoft.com/office/powerpoint/2010/main" val="290767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B7600E-4BED-43CD-80EE-81EB1975C31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F0DB9C4-533D-4EB7-B542-9DA14631D6AC}"/>
              </a:ext>
            </a:extLst>
          </p:cNvPr>
          <p:cNvSpPr>
            <a:spLocks noGrp="1"/>
          </p:cNvSpPr>
          <p:nvPr>
            <p:ph type="ftr" sz="quarter" idx="11"/>
          </p:nvPr>
        </p:nvSpPr>
        <p:spPr/>
        <p:txBody>
          <a:bodyPr/>
          <a:lstStyle/>
          <a:p>
            <a:r>
              <a:rPr lang="en-US"/>
              <a:t>Milestone 1</a:t>
            </a:r>
            <a:endParaRPr lang="en-US" dirty="0"/>
          </a:p>
        </p:txBody>
      </p:sp>
      <p:sp>
        <p:nvSpPr>
          <p:cNvPr id="6" name="Slide Number Placeholder 5">
            <a:extLst>
              <a:ext uri="{FF2B5EF4-FFF2-40B4-BE49-F238E27FC236}">
                <a16:creationId xmlns:a16="http://schemas.microsoft.com/office/drawing/2014/main" id="{DCF557EF-6FDB-4E8F-9592-114440748C31}"/>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8" name="TextBox 7">
            <a:extLst>
              <a:ext uri="{FF2B5EF4-FFF2-40B4-BE49-F238E27FC236}">
                <a16:creationId xmlns:a16="http://schemas.microsoft.com/office/drawing/2014/main" id="{825D04FB-1024-4BDD-8C04-F782F850DF3D}"/>
              </a:ext>
            </a:extLst>
          </p:cNvPr>
          <p:cNvSpPr txBox="1"/>
          <p:nvPr/>
        </p:nvSpPr>
        <p:spPr>
          <a:xfrm>
            <a:off x="4021281" y="1958347"/>
            <a:ext cx="6095010" cy="3693319"/>
          </a:xfrm>
          <a:prstGeom prst="rect">
            <a:avLst/>
          </a:prstGeom>
          <a:noFill/>
        </p:spPr>
        <p:txBody>
          <a:bodyPr wrap="square">
            <a:spAutoFit/>
          </a:bodyPr>
          <a:lstStyle/>
          <a:p>
            <a:r>
              <a:rPr lang="en-US" b="0" i="0" dirty="0">
                <a:solidFill>
                  <a:srgbClr val="333333"/>
                </a:solidFill>
                <a:effectLst/>
                <a:latin typeface="Arial" panose="020B0604020202020204" pitchFamily="34" charset="0"/>
              </a:rPr>
              <a:t>How much CO</a:t>
            </a:r>
            <a:r>
              <a:rPr lang="en-US" b="0" i="0" baseline="-25000" dirty="0">
                <a:solidFill>
                  <a:srgbClr val="333333"/>
                </a:solidFill>
                <a:effectLst/>
                <a:latin typeface="Arial" panose="020B0604020202020204" pitchFamily="34" charset="0"/>
              </a:rPr>
              <a:t>2</a:t>
            </a:r>
            <a:r>
              <a:rPr lang="en-US" b="0" i="0" dirty="0">
                <a:solidFill>
                  <a:srgbClr val="333333"/>
                </a:solidFill>
                <a:effectLst/>
                <a:latin typeface="Arial" panose="020B0604020202020204" pitchFamily="34" charset="0"/>
              </a:rPr>
              <a:t> is generated when a fuel is burned is a function of the carbon content </a:t>
            </a:r>
            <a:r>
              <a:rPr lang="en-US" dirty="0">
                <a:solidFill>
                  <a:srgbClr val="333333"/>
                </a:solidFill>
                <a:latin typeface="Arial" panose="020B0604020202020204" pitchFamily="34" charset="0"/>
              </a:rPr>
              <a:t>in that</a:t>
            </a:r>
            <a:r>
              <a:rPr lang="en-US" b="0" i="0" dirty="0">
                <a:solidFill>
                  <a:srgbClr val="333333"/>
                </a:solidFill>
                <a:effectLst/>
                <a:latin typeface="Arial" panose="020B0604020202020204" pitchFamily="34" charset="0"/>
              </a:rPr>
              <a:t> fuel. The heat content, i.e. the energy produced when a fuel is burned, is mainly determined by the carbon (C) and hydrogen (H) content. Heat is produced when C and H combine with oxygen (O) during combustion. Natural gas is mostly  methane (CH</a:t>
            </a:r>
            <a:r>
              <a:rPr lang="en-US" b="0" i="0" baseline="-25000" dirty="0">
                <a:solidFill>
                  <a:srgbClr val="333333"/>
                </a:solidFill>
                <a:effectLst/>
                <a:latin typeface="Arial" panose="020B0604020202020204" pitchFamily="34" charset="0"/>
              </a:rPr>
              <a:t>4</a:t>
            </a:r>
            <a:r>
              <a:rPr lang="en-US" b="0" i="0" dirty="0">
                <a:solidFill>
                  <a:srgbClr val="333333"/>
                </a:solidFill>
                <a:effectLst/>
                <a:latin typeface="Arial" panose="020B0604020202020204" pitchFamily="34" charset="0"/>
              </a:rPr>
              <a:t>), which has a higher energy content relative to other fuels, and thus, has a relatively lower CO</a:t>
            </a:r>
            <a:r>
              <a:rPr lang="en-US" b="0" i="0" baseline="-25000" dirty="0">
                <a:solidFill>
                  <a:srgbClr val="333333"/>
                </a:solidFill>
                <a:effectLst/>
                <a:latin typeface="Arial" panose="020B0604020202020204" pitchFamily="34" charset="0"/>
              </a:rPr>
              <a:t>2</a:t>
            </a:r>
            <a:r>
              <a:rPr lang="en-US" b="0" i="0" dirty="0">
                <a:solidFill>
                  <a:srgbClr val="333333"/>
                </a:solidFill>
                <a:effectLst/>
                <a:latin typeface="Arial" panose="020B0604020202020204" pitchFamily="34" charset="0"/>
              </a:rPr>
              <a:t>-to-energy content. </a:t>
            </a:r>
          </a:p>
          <a:p>
            <a:endParaRPr lang="en-US" dirty="0">
              <a:solidFill>
                <a:srgbClr val="333333"/>
              </a:solidFill>
              <a:latin typeface="Arial" panose="020B0604020202020204" pitchFamily="34" charset="0"/>
            </a:endParaRPr>
          </a:p>
          <a:p>
            <a:r>
              <a:rPr lang="en-US" b="0" i="0" dirty="0">
                <a:solidFill>
                  <a:srgbClr val="333333"/>
                </a:solidFill>
                <a:effectLst/>
                <a:latin typeface="Arial" panose="020B0604020202020204" pitchFamily="34" charset="0"/>
              </a:rPr>
              <a:t>Water and other elements, noncombustible elements (such as sulfur) in some fuels, reduce their heating values and increase their CO</a:t>
            </a:r>
            <a:r>
              <a:rPr lang="en-US" b="0" i="0" baseline="-25000" dirty="0">
                <a:solidFill>
                  <a:srgbClr val="333333"/>
                </a:solidFill>
                <a:effectLst/>
                <a:latin typeface="Arial" panose="020B0604020202020204" pitchFamily="34" charset="0"/>
              </a:rPr>
              <a:t>2</a:t>
            </a:r>
            <a:r>
              <a:rPr lang="en-US" b="0" i="0" dirty="0">
                <a:solidFill>
                  <a:srgbClr val="333333"/>
                </a:solidFill>
                <a:effectLst/>
                <a:latin typeface="Arial" panose="020B0604020202020204" pitchFamily="34" charset="0"/>
              </a:rPr>
              <a:t>-to-heat contents</a:t>
            </a:r>
            <a:endParaRPr lang="en-US" dirty="0"/>
          </a:p>
        </p:txBody>
      </p:sp>
      <p:sp>
        <p:nvSpPr>
          <p:cNvPr id="7" name="TextBox 6">
            <a:extLst>
              <a:ext uri="{FF2B5EF4-FFF2-40B4-BE49-F238E27FC236}">
                <a16:creationId xmlns:a16="http://schemas.microsoft.com/office/drawing/2014/main" id="{F7491AD7-C5D9-4843-874B-50EF217AF0EB}"/>
              </a:ext>
            </a:extLst>
          </p:cNvPr>
          <p:cNvSpPr txBox="1"/>
          <p:nvPr/>
        </p:nvSpPr>
        <p:spPr>
          <a:xfrm>
            <a:off x="4399808" y="587829"/>
            <a:ext cx="3833550" cy="523220"/>
          </a:xfrm>
          <a:prstGeom prst="rect">
            <a:avLst/>
          </a:prstGeom>
          <a:noFill/>
        </p:spPr>
        <p:txBody>
          <a:bodyPr wrap="none" rtlCol="0">
            <a:spAutoFit/>
          </a:bodyPr>
          <a:lstStyle/>
          <a:p>
            <a:r>
              <a:rPr lang="en-US" sz="2800" dirty="0"/>
              <a:t>How</a:t>
            </a:r>
            <a:r>
              <a:rPr lang="en-US" sz="2400" dirty="0"/>
              <a:t> is  CO2 is generated?</a:t>
            </a:r>
          </a:p>
        </p:txBody>
      </p:sp>
    </p:spTree>
    <p:extLst>
      <p:ext uri="{BB962C8B-B14F-4D97-AF65-F5344CB8AC3E}">
        <p14:creationId xmlns:p14="http://schemas.microsoft.com/office/powerpoint/2010/main" val="231297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39E37A-7C89-45A8-8781-AFBBA2C875AD}"/>
              </a:ext>
            </a:extLst>
          </p:cNvPr>
          <p:cNvSpPr>
            <a:spLocks noGrp="1"/>
          </p:cNvSpPr>
          <p:nvPr>
            <p:ph type="title"/>
          </p:nvPr>
        </p:nvSpPr>
        <p:spPr/>
        <p:txBody>
          <a:bodyPr/>
          <a:lstStyle/>
          <a:p>
            <a:r>
              <a:rPr lang="en-US" dirty="0"/>
              <a:t>What is </a:t>
            </a:r>
            <a:r>
              <a:rPr lang="en-US" dirty="0" err="1"/>
              <a:t>sarima</a:t>
            </a:r>
            <a:r>
              <a:rPr lang="en-US" dirty="0"/>
              <a:t>?</a:t>
            </a:r>
          </a:p>
        </p:txBody>
      </p:sp>
      <p:sp>
        <p:nvSpPr>
          <p:cNvPr id="18" name="Content Placeholder 17">
            <a:extLst>
              <a:ext uri="{FF2B5EF4-FFF2-40B4-BE49-F238E27FC236}">
                <a16:creationId xmlns:a16="http://schemas.microsoft.com/office/drawing/2014/main" id="{8070A83C-7F17-42F6-92A0-A697E75938B4}"/>
              </a:ext>
            </a:extLst>
          </p:cNvPr>
          <p:cNvSpPr>
            <a:spLocks noGrp="1"/>
          </p:cNvSpPr>
          <p:nvPr>
            <p:ph idx="1"/>
          </p:nvPr>
        </p:nvSpPr>
        <p:spPr>
          <a:xfrm>
            <a:off x="838200" y="1459966"/>
            <a:ext cx="10515600" cy="4351338"/>
          </a:xfrm>
        </p:spPr>
        <p:txBody>
          <a:bodyPr>
            <a:normAutofit/>
          </a:bodyPr>
          <a:lstStyle/>
          <a:p>
            <a:pPr algn="l"/>
            <a:endParaRPr lang="en-US" sz="1400" b="1" i="0" dirty="0">
              <a:solidFill>
                <a:schemeClr val="tx1"/>
              </a:solidFill>
              <a:effectLst/>
            </a:endParaRPr>
          </a:p>
          <a:p>
            <a:pPr algn="l"/>
            <a:r>
              <a:rPr lang="en-US" sz="1400" b="1" i="0" dirty="0">
                <a:solidFill>
                  <a:schemeClr val="tx1"/>
                </a:solidFill>
                <a:effectLst/>
              </a:rPr>
              <a:t> ARIMA models are generally denoted ARIMA ( p, d, q) where parameters p, d, and q are positive integers</a:t>
            </a:r>
            <a:r>
              <a:rPr lang="en-US" sz="1400" b="1" dirty="0">
                <a:solidFill>
                  <a:schemeClr val="tx1"/>
                </a:solidFill>
              </a:rPr>
              <a:t>.</a:t>
            </a:r>
          </a:p>
          <a:p>
            <a:pPr lvl="1"/>
            <a:r>
              <a:rPr lang="en-US" sz="1400" b="1" i="0" dirty="0">
                <a:solidFill>
                  <a:schemeClr val="tx1"/>
                </a:solidFill>
                <a:effectLst/>
              </a:rPr>
              <a:t>p is the order (number of time lags) of the autoregressive model, </a:t>
            </a:r>
          </a:p>
          <a:p>
            <a:pPr lvl="1"/>
            <a:r>
              <a:rPr lang="en-US" sz="1400" b="1" i="0" dirty="0">
                <a:solidFill>
                  <a:schemeClr val="tx1"/>
                </a:solidFill>
                <a:effectLst/>
              </a:rPr>
              <a:t>d is the degree of differencing (num times the data have had past values subtracted)</a:t>
            </a:r>
          </a:p>
          <a:p>
            <a:pPr lvl="1"/>
            <a:r>
              <a:rPr lang="en-US" sz="1400" b="1" i="0" dirty="0">
                <a:solidFill>
                  <a:schemeClr val="tx1"/>
                </a:solidFill>
                <a:effectLst/>
              </a:rPr>
              <a:t>q is the order of the moving-average model.</a:t>
            </a:r>
          </a:p>
          <a:p>
            <a:r>
              <a:rPr kumimoji="0" lang="en-US" altLang="en-US" sz="1400" b="1" i="0" u="none" strike="noStrike" cap="none" normalizeH="0" baseline="0" dirty="0">
                <a:ln>
                  <a:noFill/>
                </a:ln>
                <a:solidFill>
                  <a:schemeClr val="tx1"/>
                </a:solidFill>
                <a:effectLst/>
                <a:latin typeface="fell"/>
              </a:rPr>
              <a:t>SARIMA is represented as </a:t>
            </a:r>
            <a:r>
              <a:rPr kumimoji="0" lang="en-US" altLang="en-US" sz="1400" b="1" i="1" u="none" strike="noStrike" cap="none" normalizeH="0" baseline="0" dirty="0">
                <a:ln>
                  <a:noFill/>
                </a:ln>
                <a:solidFill>
                  <a:schemeClr val="tx1"/>
                </a:solidFill>
                <a:effectLst/>
                <a:latin typeface="fell"/>
              </a:rPr>
              <a:t>SARIMA(</a:t>
            </a:r>
            <a:r>
              <a:rPr kumimoji="0" lang="en-US" altLang="en-US" sz="1400" b="1" i="1" u="none" strike="noStrike" cap="none" normalizeH="0" baseline="0" dirty="0" err="1">
                <a:ln>
                  <a:noFill/>
                </a:ln>
                <a:solidFill>
                  <a:schemeClr val="tx1"/>
                </a:solidFill>
                <a:effectLst/>
                <a:latin typeface="fell"/>
              </a:rPr>
              <a:t>p,d,q</a:t>
            </a:r>
            <a:r>
              <a:rPr kumimoji="0" lang="en-US" altLang="en-US" sz="1400" b="1" i="1" u="none" strike="noStrike" cap="none" normalizeH="0" baseline="0" dirty="0">
                <a:ln>
                  <a:noFill/>
                </a:ln>
                <a:solidFill>
                  <a:schemeClr val="tx1"/>
                </a:solidFill>
                <a:effectLst/>
                <a:latin typeface="fell"/>
              </a:rPr>
              <a:t>)(P,D,Q,S)</a:t>
            </a:r>
            <a:endParaRPr lang="en-US" sz="1400" b="1" dirty="0">
              <a:solidFill>
                <a:schemeClr val="tx1"/>
              </a:solidFill>
            </a:endParaRPr>
          </a:p>
          <a:p>
            <a:pPr algn="l"/>
            <a:r>
              <a:rPr lang="en-US" sz="1400" b="1" i="0" dirty="0">
                <a:solidFill>
                  <a:schemeClr val="tx1"/>
                </a:solidFill>
                <a:effectLst/>
              </a:rPr>
              <a:t>In SARIMA(</a:t>
            </a:r>
            <a:r>
              <a:rPr lang="en-US" sz="1400" b="1" i="0" dirty="0" err="1">
                <a:solidFill>
                  <a:schemeClr val="tx1"/>
                </a:solidFill>
                <a:effectLst/>
              </a:rPr>
              <a:t>p,d,q</a:t>
            </a:r>
            <a:r>
              <a:rPr lang="en-US" sz="1400" b="1" dirty="0">
                <a:solidFill>
                  <a:schemeClr val="tx1"/>
                </a:solidFill>
              </a:rPr>
              <a:t>)</a:t>
            </a:r>
            <a:r>
              <a:rPr lang="en-US" sz="1400" b="1" i="0" dirty="0">
                <a:solidFill>
                  <a:schemeClr val="tx1"/>
                </a:solidFill>
                <a:effectLst/>
              </a:rPr>
              <a:t>(P, Q, D,S): </a:t>
            </a:r>
            <a:r>
              <a:rPr lang="en-US" sz="1400" b="1" dirty="0">
                <a:solidFill>
                  <a:schemeClr val="tx1"/>
                </a:solidFill>
              </a:rPr>
              <a:t>S</a:t>
            </a:r>
            <a:r>
              <a:rPr lang="en-US" sz="1400" b="1" i="0" dirty="0">
                <a:solidFill>
                  <a:schemeClr val="tx1"/>
                </a:solidFill>
                <a:effectLst/>
              </a:rPr>
              <a:t> is the seasonal factor. It’s the number of time steps for a single seasonal period.</a:t>
            </a:r>
          </a:p>
          <a:p>
            <a:pPr algn="l"/>
            <a:r>
              <a:rPr lang="en-US" sz="1400" b="1" i="0" dirty="0">
                <a:solidFill>
                  <a:schemeClr val="tx1"/>
                </a:solidFill>
                <a:effectLst/>
              </a:rPr>
              <a:t>The (P, D, Q) are the analogs of (p, q, d), except for the seasonal components.</a:t>
            </a:r>
          </a:p>
          <a:p>
            <a:pPr algn="l"/>
            <a:r>
              <a:rPr kumimoji="0" lang="en-US" altLang="en-US" sz="1400" b="1" i="0" u="none" strike="noStrike" cap="none" normalizeH="0" baseline="0" dirty="0">
                <a:ln>
                  <a:noFill/>
                </a:ln>
                <a:solidFill>
                  <a:schemeClr val="tx1"/>
                </a:solidFill>
                <a:effectLst/>
                <a:latin typeface="sohne"/>
              </a:rPr>
              <a:t>Seasonal Autoregressive Integrated Moving Average with exogenous variables (SARIMAX):</a:t>
            </a:r>
            <a:endParaRPr lang="en-US" sz="1400" b="1" dirty="0">
              <a:solidFill>
                <a:schemeClr val="tx1"/>
              </a:solidFill>
            </a:endParaRPr>
          </a:p>
          <a:p>
            <a:r>
              <a:rPr lang="en-US" sz="1400" b="1" dirty="0">
                <a:solidFill>
                  <a:schemeClr val="tx1"/>
                </a:solidFill>
              </a:rPr>
              <a:t>Model parameters, obtained through automated optimization procedure ‘auto-</a:t>
            </a:r>
            <a:r>
              <a:rPr lang="en-US" sz="1400" b="1" dirty="0" err="1">
                <a:solidFill>
                  <a:schemeClr val="tx1"/>
                </a:solidFill>
              </a:rPr>
              <a:t>arima</a:t>
            </a:r>
            <a:r>
              <a:rPr lang="en-US" sz="1400" b="1" dirty="0">
                <a:solidFill>
                  <a:schemeClr val="tx1"/>
                </a:solidFill>
              </a:rPr>
              <a:t>’ function that steps through parameter space automates forecasts and minimizes of the error between unseen existing data and model forecast, over the same periods.</a:t>
            </a:r>
          </a:p>
          <a:p>
            <a:endParaRPr lang="en-US" sz="1400" b="1" dirty="0">
              <a:solidFill>
                <a:schemeClr val="tx1"/>
              </a:solidFill>
            </a:endParaRPr>
          </a:p>
        </p:txBody>
      </p:sp>
      <p:sp>
        <p:nvSpPr>
          <p:cNvPr id="11" name="Date Placeholder 10">
            <a:extLst>
              <a:ext uri="{FF2B5EF4-FFF2-40B4-BE49-F238E27FC236}">
                <a16:creationId xmlns:a16="http://schemas.microsoft.com/office/drawing/2014/main" id="{FCAFEFF2-78EF-44AC-94DE-79648EA01051}"/>
              </a:ext>
            </a:extLst>
          </p:cNvPr>
          <p:cNvSpPr>
            <a:spLocks noGrp="1"/>
          </p:cNvSpPr>
          <p:nvPr>
            <p:ph type="dt" sz="half" idx="10"/>
          </p:nvPr>
        </p:nvSpPr>
        <p:spPr/>
        <p:txBody>
          <a:bodyPr/>
          <a:lstStyle/>
          <a:p>
            <a:r>
              <a:rPr lang="en-US"/>
              <a:t>2021</a:t>
            </a:r>
            <a:endParaRPr lang="en-US" dirty="0"/>
          </a:p>
        </p:txBody>
      </p:sp>
      <p:sp>
        <p:nvSpPr>
          <p:cNvPr id="12" name="Footer Placeholder 11">
            <a:extLst>
              <a:ext uri="{FF2B5EF4-FFF2-40B4-BE49-F238E27FC236}">
                <a16:creationId xmlns:a16="http://schemas.microsoft.com/office/drawing/2014/main" id="{26D60350-140E-45B8-96B8-A413E5E3B659}"/>
              </a:ext>
            </a:extLst>
          </p:cNvPr>
          <p:cNvSpPr>
            <a:spLocks noGrp="1"/>
          </p:cNvSpPr>
          <p:nvPr>
            <p:ph type="ftr" sz="quarter" idx="11"/>
          </p:nvPr>
        </p:nvSpPr>
        <p:spPr/>
        <p:txBody>
          <a:bodyPr/>
          <a:lstStyle/>
          <a:p>
            <a:r>
              <a:rPr lang="en-US"/>
              <a:t>Final Report</a:t>
            </a:r>
            <a:endParaRPr lang="en-US" dirty="0"/>
          </a:p>
        </p:txBody>
      </p:sp>
      <p:sp>
        <p:nvSpPr>
          <p:cNvPr id="13" name="Slide Number Placeholder 12">
            <a:extLst>
              <a:ext uri="{FF2B5EF4-FFF2-40B4-BE49-F238E27FC236}">
                <a16:creationId xmlns:a16="http://schemas.microsoft.com/office/drawing/2014/main" id="{AD54B84B-A1F2-4C95-BD3D-14245FB325EF}"/>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3408486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3206EC-9D95-4489-991D-488CB828432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CEF61C6-65FF-4973-BF4E-E9982E4FA9F8}"/>
              </a:ext>
            </a:extLst>
          </p:cNvPr>
          <p:cNvSpPr>
            <a:spLocks noGrp="1"/>
          </p:cNvSpPr>
          <p:nvPr>
            <p:ph type="ftr" sz="quarter" idx="11"/>
          </p:nvPr>
        </p:nvSpPr>
        <p:spPr/>
        <p:txBody>
          <a:bodyPr/>
          <a:lstStyle/>
          <a:p>
            <a:r>
              <a:rPr lang="en-US"/>
              <a:t>Milestone 1</a:t>
            </a:r>
            <a:endParaRPr lang="en-US" dirty="0"/>
          </a:p>
        </p:txBody>
      </p:sp>
      <p:sp>
        <p:nvSpPr>
          <p:cNvPr id="6" name="Slide Number Placeholder 5">
            <a:extLst>
              <a:ext uri="{FF2B5EF4-FFF2-40B4-BE49-F238E27FC236}">
                <a16:creationId xmlns:a16="http://schemas.microsoft.com/office/drawing/2014/main" id="{994E5B7B-367A-4337-9C8F-369C23FF308E}"/>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8" name="TextBox 7">
            <a:extLst>
              <a:ext uri="{FF2B5EF4-FFF2-40B4-BE49-F238E27FC236}">
                <a16:creationId xmlns:a16="http://schemas.microsoft.com/office/drawing/2014/main" id="{B900978F-A6F0-471B-8424-B703F18A00E7}"/>
              </a:ext>
            </a:extLst>
          </p:cNvPr>
          <p:cNvSpPr txBox="1"/>
          <p:nvPr/>
        </p:nvSpPr>
        <p:spPr>
          <a:xfrm>
            <a:off x="3600426" y="1680542"/>
            <a:ext cx="7307060" cy="3693319"/>
          </a:xfrm>
          <a:prstGeom prst="rect">
            <a:avLst/>
          </a:prstGeom>
          <a:noFill/>
        </p:spPr>
        <p:txBody>
          <a:bodyPr wrap="square">
            <a:spAutoFit/>
          </a:bodyPr>
          <a:lstStyle/>
          <a:p>
            <a:pPr algn="l"/>
            <a:r>
              <a:rPr lang="en-US" b="0" i="0" dirty="0">
                <a:solidFill>
                  <a:srgbClr val="666666"/>
                </a:solidFill>
                <a:effectLst/>
                <a:latin typeface="Roboto" panose="02000000000000000000" pitchFamily="2" charset="0"/>
              </a:rPr>
              <a:t>Petroleum coke, “</a:t>
            </a:r>
            <a:r>
              <a:rPr lang="en-US" b="0" i="0" dirty="0" err="1">
                <a:solidFill>
                  <a:srgbClr val="666666"/>
                </a:solidFill>
                <a:effectLst/>
                <a:latin typeface="Roboto" panose="02000000000000000000" pitchFamily="2" charset="0"/>
              </a:rPr>
              <a:t>petcoke</a:t>
            </a:r>
            <a:r>
              <a:rPr lang="en-US" b="0" i="0" dirty="0">
                <a:solidFill>
                  <a:srgbClr val="666666"/>
                </a:solidFill>
                <a:effectLst/>
                <a:latin typeface="Roboto" panose="02000000000000000000" pitchFamily="2" charset="0"/>
              </a:rPr>
              <a:t>”, is a carbon-rich solid material that is a product from oil refining, and is one type of the group of fuels referred to as cokes. </a:t>
            </a:r>
          </a:p>
          <a:p>
            <a:pPr algn="l"/>
            <a:endParaRPr lang="en-US" dirty="0">
              <a:solidFill>
                <a:srgbClr val="666666"/>
              </a:solidFill>
              <a:latin typeface="Roboto" panose="02000000000000000000" pitchFamily="2" charset="0"/>
            </a:endParaRPr>
          </a:p>
          <a:p>
            <a:pPr algn="l"/>
            <a:r>
              <a:rPr lang="en-US" b="0" i="0" dirty="0" err="1">
                <a:solidFill>
                  <a:srgbClr val="666666"/>
                </a:solidFill>
                <a:effectLst/>
                <a:latin typeface="Roboto" panose="02000000000000000000" pitchFamily="2" charset="0"/>
              </a:rPr>
              <a:t>Petcoke</a:t>
            </a:r>
            <a:r>
              <a:rPr lang="en-US" b="0" i="0" dirty="0">
                <a:solidFill>
                  <a:srgbClr val="666666"/>
                </a:solidFill>
                <a:effectLst/>
                <a:latin typeface="Roboto" panose="02000000000000000000" pitchFamily="2" charset="0"/>
              </a:rPr>
              <a:t> is the coke that, derives from a final “cracking” process—a thermo-based chemical engineering process that splits long chain hydrocarbons of petroleum into shorter chains. (Other types of coke are derived from coal.) </a:t>
            </a:r>
          </a:p>
          <a:p>
            <a:pPr algn="l"/>
            <a:endParaRPr lang="en-US" dirty="0">
              <a:solidFill>
                <a:srgbClr val="666666"/>
              </a:solidFill>
              <a:latin typeface="Roboto" panose="02000000000000000000" pitchFamily="2" charset="0"/>
            </a:endParaRPr>
          </a:p>
          <a:p>
            <a:pPr algn="l"/>
            <a:r>
              <a:rPr lang="en-US" b="0" i="0" dirty="0">
                <a:solidFill>
                  <a:srgbClr val="666666"/>
                </a:solidFill>
                <a:effectLst/>
                <a:latin typeface="Roboto" panose="02000000000000000000" pitchFamily="2" charset="0"/>
              </a:rPr>
              <a:t>In short, coke is the "carbonization product of high-boiling hydrocarbon fractions obtained in petroleum processing". </a:t>
            </a:r>
          </a:p>
          <a:p>
            <a:br>
              <a:rPr lang="en-US" b="0" i="0" u="none" strike="noStrike" dirty="0">
                <a:solidFill>
                  <a:srgbClr val="1A0DAB"/>
                </a:solidFill>
                <a:effectLst/>
                <a:latin typeface="Roboto" panose="02000000000000000000" pitchFamily="2" charset="0"/>
                <a:hlinkClick r:id="rId2"/>
              </a:rPr>
            </a:br>
            <a:endParaRPr lang="en-US" dirty="0"/>
          </a:p>
        </p:txBody>
      </p:sp>
      <p:sp>
        <p:nvSpPr>
          <p:cNvPr id="7" name="TextBox 6">
            <a:extLst>
              <a:ext uri="{FF2B5EF4-FFF2-40B4-BE49-F238E27FC236}">
                <a16:creationId xmlns:a16="http://schemas.microsoft.com/office/drawing/2014/main" id="{3C418219-7C03-403A-A0D9-E74E4142D864}"/>
              </a:ext>
            </a:extLst>
          </p:cNvPr>
          <p:cNvSpPr txBox="1"/>
          <p:nvPr/>
        </p:nvSpPr>
        <p:spPr>
          <a:xfrm>
            <a:off x="4120738" y="629392"/>
            <a:ext cx="2693173" cy="369332"/>
          </a:xfrm>
          <a:prstGeom prst="rect">
            <a:avLst/>
          </a:prstGeom>
          <a:noFill/>
        </p:spPr>
        <p:txBody>
          <a:bodyPr wrap="none" rtlCol="0">
            <a:spAutoFit/>
          </a:bodyPr>
          <a:lstStyle/>
          <a:p>
            <a:r>
              <a:rPr lang="en-US" dirty="0"/>
              <a:t>What is Petroleum Coke?</a:t>
            </a:r>
          </a:p>
        </p:txBody>
      </p:sp>
    </p:spTree>
    <p:extLst>
      <p:ext uri="{BB962C8B-B14F-4D97-AF65-F5344CB8AC3E}">
        <p14:creationId xmlns:p14="http://schemas.microsoft.com/office/powerpoint/2010/main" val="366800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Capstone Project Carbon Emissions Forecasting</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t>Sylvia H. Florez</a:t>
            </a:r>
          </a:p>
          <a:p>
            <a:endParaRPr lang="en-US" dirty="0"/>
          </a:p>
        </p:txBody>
      </p:sp>
      <p:pic>
        <p:nvPicPr>
          <p:cNvPr id="5" name="Picture 4">
            <a:extLst>
              <a:ext uri="{FF2B5EF4-FFF2-40B4-BE49-F238E27FC236}">
                <a16:creationId xmlns:a16="http://schemas.microsoft.com/office/drawing/2014/main" id="{E7487FB2-7316-4376-88FF-CF18B5779374}"/>
              </a:ext>
            </a:extLst>
          </p:cNvPr>
          <p:cNvPicPr>
            <a:picLocks noChangeAspect="1"/>
          </p:cNvPicPr>
          <p:nvPr/>
        </p:nvPicPr>
        <p:blipFill>
          <a:blip r:embed="rId2"/>
          <a:stretch>
            <a:fillRect/>
          </a:stretch>
        </p:blipFill>
        <p:spPr>
          <a:xfrm>
            <a:off x="10099962" y="162988"/>
            <a:ext cx="1850053" cy="562271"/>
          </a:xfrm>
          <a:prstGeom prst="rect">
            <a:avLst/>
          </a:prstGeom>
        </p:spPr>
      </p:pic>
      <p:sp>
        <p:nvSpPr>
          <p:cNvPr id="7" name="TextBox 6">
            <a:extLst>
              <a:ext uri="{FF2B5EF4-FFF2-40B4-BE49-F238E27FC236}">
                <a16:creationId xmlns:a16="http://schemas.microsoft.com/office/drawing/2014/main" id="{C10742AF-999E-40FA-9536-DF85C4C035C5}"/>
              </a:ext>
            </a:extLst>
          </p:cNvPr>
          <p:cNvSpPr txBox="1"/>
          <p:nvPr/>
        </p:nvSpPr>
        <p:spPr>
          <a:xfrm>
            <a:off x="120237" y="6373483"/>
            <a:ext cx="6095010" cy="369332"/>
          </a:xfrm>
          <a:prstGeom prst="rect">
            <a:avLst/>
          </a:prstGeom>
          <a:noFill/>
        </p:spPr>
        <p:txBody>
          <a:bodyPr wrap="square">
            <a:spAutoFit/>
          </a:bodyPr>
          <a:lstStyle/>
          <a:p>
            <a:r>
              <a:rPr lang="en-US" b="1" i="0" dirty="0">
                <a:solidFill>
                  <a:srgbClr val="67748A"/>
                </a:solidFill>
                <a:effectLst/>
                <a:latin typeface="lato"/>
              </a:rPr>
              <a:t>Applied Data Science Program . MIT-ADSP May21</a:t>
            </a:r>
            <a:endParaRPr lang="en-US" dirty="0"/>
          </a:p>
        </p:txBody>
      </p:sp>
    </p:spTree>
    <p:extLst>
      <p:ext uri="{BB962C8B-B14F-4D97-AF65-F5344CB8AC3E}">
        <p14:creationId xmlns:p14="http://schemas.microsoft.com/office/powerpoint/2010/main" val="2288300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4294967295"/>
          </p:nvPr>
        </p:nvSpPr>
        <p:spPr>
          <a:xfrm>
            <a:off x="3984170" y="1031147"/>
            <a:ext cx="7369629" cy="557950"/>
          </a:xfrm>
        </p:spPr>
        <p:txBody>
          <a:bodyPr>
            <a:noAutofit/>
          </a:bodyPr>
          <a:lstStyle/>
          <a:p>
            <a:pPr marL="0" indent="0">
              <a:buNone/>
            </a:pPr>
            <a:r>
              <a:rPr lang="en-US" sz="1600" b="1" dirty="0"/>
              <a:t>Problem Statement</a:t>
            </a:r>
          </a:p>
          <a:p>
            <a:pPr marL="0" indent="0">
              <a:buNone/>
            </a:pPr>
            <a:r>
              <a:rPr lang="en-US" sz="1600" dirty="0"/>
              <a:t>To build a time series model that can reliably predict CO</a:t>
            </a:r>
            <a:r>
              <a:rPr lang="en-US" sz="1600" baseline="-25000" dirty="0"/>
              <a:t>2</a:t>
            </a:r>
            <a:r>
              <a:rPr lang="en-US" sz="1600" dirty="0"/>
              <a:t> emissions from natural gas source using historical data.</a:t>
            </a:r>
          </a:p>
          <a:p>
            <a:pPr marL="0" indent="0">
              <a:buNone/>
            </a:pPr>
            <a:endParaRPr lang="en-US" sz="1600" dirty="0">
              <a:solidFill>
                <a:srgbClr val="202124"/>
              </a:solidFill>
            </a:endParaRPr>
          </a:p>
          <a:p>
            <a:pPr marL="0" indent="0">
              <a:buNone/>
            </a:pPr>
            <a:endParaRPr lang="en-US" sz="1600" dirty="0">
              <a:solidFill>
                <a:srgbClr val="000000"/>
              </a:solidFill>
            </a:endParaRPr>
          </a:p>
          <a:p>
            <a:pPr marL="0" indent="0">
              <a:buNone/>
            </a:pPr>
            <a:r>
              <a:rPr lang="en-US" sz="1600" b="1" dirty="0">
                <a:solidFill>
                  <a:srgbClr val="000000"/>
                </a:solidFill>
              </a:rPr>
              <a:t>Time Series Modelling Approaches</a:t>
            </a:r>
            <a:r>
              <a:rPr lang="en-US" sz="1600" b="1" i="0" dirty="0">
                <a:solidFill>
                  <a:srgbClr val="000000"/>
                </a:solidFill>
                <a:effectLst/>
              </a:rPr>
              <a:t> </a:t>
            </a:r>
          </a:p>
          <a:p>
            <a:pPr marL="342900" indent="-342900">
              <a:buAutoNum type="arabicParenR"/>
            </a:pPr>
            <a:r>
              <a:rPr lang="en-US" sz="1600" dirty="0">
                <a:solidFill>
                  <a:srgbClr val="000000"/>
                </a:solidFill>
              </a:rPr>
              <a:t>Investigate prediction using</a:t>
            </a:r>
            <a:r>
              <a:rPr lang="en-US" sz="1600" b="1" dirty="0">
                <a:solidFill>
                  <a:srgbClr val="000000"/>
                </a:solidFill>
              </a:rPr>
              <a:t> classical ARIMA model</a:t>
            </a:r>
            <a:r>
              <a:rPr lang="en-US" sz="1600" dirty="0">
                <a:solidFill>
                  <a:srgbClr val="000000"/>
                </a:solidFill>
              </a:rPr>
              <a:t>.  A log transformation followed by single period differencing is used to achieve stationarity. Data shows a flat rolling average trend for earlier dates followed by an increasing slope trend for more recent dates.  Removal of early data was used to isolate the single more recent trend. This resulted in better prediction and forecasting. Higher order ARIMA model was expected following the behavior of the ACF and PACF on the transformed series.</a:t>
            </a:r>
          </a:p>
          <a:p>
            <a:pPr marL="342900" indent="-342900">
              <a:buAutoNum type="arabicParenR"/>
            </a:pPr>
            <a:r>
              <a:rPr lang="en-US" sz="1600" dirty="0">
                <a:solidFill>
                  <a:srgbClr val="000000"/>
                </a:solidFill>
              </a:rPr>
              <a:t>Build model using </a:t>
            </a:r>
            <a:r>
              <a:rPr lang="en-US" sz="1600" b="1" dirty="0">
                <a:solidFill>
                  <a:srgbClr val="000000"/>
                </a:solidFill>
              </a:rPr>
              <a:t>Seasonal ARIMA (SARIMA), </a:t>
            </a:r>
            <a:r>
              <a:rPr lang="en-US" sz="1600" dirty="0">
                <a:solidFill>
                  <a:srgbClr val="000000"/>
                </a:solidFill>
              </a:rPr>
              <a:t>selected based on the strong seasonality observed in the data. Several techniques for hyperparameter optimization including grid search (</a:t>
            </a:r>
            <a:r>
              <a:rPr lang="en-US" sz="1600" dirty="0" err="1">
                <a:solidFill>
                  <a:srgbClr val="000000"/>
                </a:solidFill>
              </a:rPr>
              <a:t>rmse</a:t>
            </a:r>
            <a:r>
              <a:rPr lang="en-US" sz="1600" dirty="0">
                <a:solidFill>
                  <a:srgbClr val="000000"/>
                </a:solidFill>
              </a:rPr>
              <a:t> based) and </a:t>
            </a:r>
            <a:r>
              <a:rPr lang="en-US" sz="1600" dirty="0" err="1">
                <a:solidFill>
                  <a:srgbClr val="000000"/>
                </a:solidFill>
              </a:rPr>
              <a:t>auto_arima</a:t>
            </a:r>
            <a:r>
              <a:rPr lang="en-US" sz="1600" dirty="0">
                <a:solidFill>
                  <a:srgbClr val="000000"/>
                </a:solidFill>
              </a:rPr>
              <a:t> optimization were used.  </a:t>
            </a:r>
            <a:endParaRPr lang="en-US" sz="1600" i="0" dirty="0">
              <a:solidFill>
                <a:srgbClr val="000000"/>
              </a:solidFill>
              <a:effectLst/>
            </a:endParaRPr>
          </a:p>
          <a:p>
            <a:pPr marL="0" indent="0">
              <a:buNone/>
            </a:pPr>
            <a:endParaRPr lang="en-US" sz="1600"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2021</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Milestone 2 </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19</a:t>
            </a:fld>
            <a:endParaRPr lang="en-US" dirty="0"/>
          </a:p>
        </p:txBody>
      </p:sp>
      <p:sp>
        <p:nvSpPr>
          <p:cNvPr id="7" name="Title 1">
            <a:extLst>
              <a:ext uri="{FF2B5EF4-FFF2-40B4-BE49-F238E27FC236}">
                <a16:creationId xmlns:a16="http://schemas.microsoft.com/office/drawing/2014/main" id="{0551D21F-27B6-4AA0-9932-E434357E7D5E}"/>
              </a:ext>
            </a:extLst>
          </p:cNvPr>
          <p:cNvSpPr txBox="1">
            <a:spLocks/>
          </p:cNvSpPr>
          <p:nvPr/>
        </p:nvSpPr>
        <p:spPr>
          <a:xfrm>
            <a:off x="901139" y="3988172"/>
            <a:ext cx="313944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dirty="0"/>
              <a:t>Modeling approaches</a:t>
            </a:r>
          </a:p>
        </p:txBody>
      </p:sp>
    </p:spTree>
    <p:extLst>
      <p:ext uri="{BB962C8B-B14F-4D97-AF65-F5344CB8AC3E}">
        <p14:creationId xmlns:p14="http://schemas.microsoft.com/office/powerpoint/2010/main" val="696326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93470" y="3847647"/>
            <a:ext cx="2914799" cy="1325563"/>
          </a:xfrm>
        </p:spPr>
        <p:txBody>
          <a:bodyPr/>
          <a:lstStyle/>
          <a:p>
            <a:r>
              <a:rPr lang="en-US" b="1" dirty="0"/>
              <a:t>Problem Overview</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4294967295"/>
          </p:nvPr>
        </p:nvSpPr>
        <p:spPr>
          <a:xfrm>
            <a:off x="4037609" y="3280791"/>
            <a:ext cx="7209311" cy="557950"/>
          </a:xfrm>
        </p:spPr>
        <p:txBody>
          <a:bodyPr>
            <a:noAutofit/>
          </a:bodyPr>
          <a:lstStyle/>
          <a:p>
            <a:pPr marL="0" indent="0">
              <a:buNone/>
            </a:pPr>
            <a:r>
              <a:rPr lang="en-US" sz="1600" b="1" dirty="0">
                <a:solidFill>
                  <a:schemeClr val="tx1"/>
                </a:solidFill>
              </a:rPr>
              <a:t>Goals</a:t>
            </a:r>
          </a:p>
          <a:p>
            <a:pPr>
              <a:spcBef>
                <a:spcPts val="600"/>
              </a:spcBef>
            </a:pPr>
            <a:r>
              <a:rPr lang="en-US" sz="1600" dirty="0">
                <a:solidFill>
                  <a:schemeClr val="tx1"/>
                </a:solidFill>
              </a:rPr>
              <a:t>To i</a:t>
            </a:r>
            <a:r>
              <a:rPr lang="en-US" sz="1600" b="0" i="0" dirty="0">
                <a:solidFill>
                  <a:schemeClr val="tx1"/>
                </a:solidFill>
                <a:effectLst/>
              </a:rPr>
              <a:t>dentify key contributors to CO</a:t>
            </a:r>
            <a:r>
              <a:rPr lang="en-US" sz="1600" b="0" i="0" baseline="-25000" dirty="0">
                <a:solidFill>
                  <a:schemeClr val="tx1"/>
                </a:solidFill>
                <a:effectLst/>
              </a:rPr>
              <a:t>2</a:t>
            </a:r>
            <a:r>
              <a:rPr lang="en-US" sz="1600" b="0" i="0" dirty="0">
                <a:solidFill>
                  <a:schemeClr val="tx1"/>
                </a:solidFill>
                <a:effectLst/>
              </a:rPr>
              <a:t> emissions from the electricity generation sector in the US</a:t>
            </a:r>
            <a:endParaRPr lang="en-US" sz="1600" dirty="0">
              <a:solidFill>
                <a:schemeClr val="tx1"/>
              </a:solidFill>
            </a:endParaRPr>
          </a:p>
          <a:p>
            <a:pPr>
              <a:spcBef>
                <a:spcPts val="600"/>
              </a:spcBef>
            </a:pPr>
            <a:r>
              <a:rPr lang="en-US" sz="1600" dirty="0">
                <a:solidFill>
                  <a:schemeClr val="tx1"/>
                </a:solidFill>
              </a:rPr>
              <a:t>To forecast CO</a:t>
            </a:r>
            <a:r>
              <a:rPr lang="en-US" sz="1600" baseline="-25000" dirty="0">
                <a:solidFill>
                  <a:schemeClr val="tx1"/>
                </a:solidFill>
              </a:rPr>
              <a:t>2</a:t>
            </a:r>
            <a:r>
              <a:rPr lang="en-US" sz="1600" dirty="0">
                <a:solidFill>
                  <a:schemeClr val="tx1"/>
                </a:solidFill>
              </a:rPr>
              <a:t> emissions from natural gas source using historical data.</a:t>
            </a:r>
          </a:p>
          <a:p>
            <a:pPr marL="0" indent="0">
              <a:buNone/>
            </a:pPr>
            <a:endParaRPr lang="en-US" sz="1600" b="1" dirty="0">
              <a:solidFill>
                <a:schemeClr val="tx1"/>
              </a:solidFill>
            </a:endParaRPr>
          </a:p>
          <a:p>
            <a:pPr marL="0" indent="0">
              <a:buNone/>
            </a:pPr>
            <a:r>
              <a:rPr lang="en-US" sz="1600" b="1" dirty="0">
                <a:solidFill>
                  <a:schemeClr val="tx1"/>
                </a:solidFill>
              </a:rPr>
              <a:t>Motivation </a:t>
            </a:r>
          </a:p>
          <a:p>
            <a:r>
              <a:rPr lang="en-US" sz="1600" dirty="0">
                <a:solidFill>
                  <a:schemeClr val="tx1"/>
                </a:solidFill>
              </a:rPr>
              <a:t>Fore</a:t>
            </a:r>
            <a:r>
              <a:rPr kumimoji="0" lang="en-US" sz="1600" i="0" u="none" strike="noStrike" kern="1200" cap="none" spc="0" normalizeH="0" baseline="0" noProof="0" dirty="0">
                <a:ln>
                  <a:noFill/>
                </a:ln>
                <a:solidFill>
                  <a:schemeClr val="tx1"/>
                </a:solidFill>
                <a:effectLst/>
                <a:uLnTx/>
                <a:uFillTx/>
                <a:ea typeface="+mn-ea"/>
                <a:cs typeface="+mn-cs"/>
              </a:rPr>
              <a:t>casting </a:t>
            </a:r>
            <a:r>
              <a:rPr lang="en-US" sz="1600" dirty="0">
                <a:solidFill>
                  <a:schemeClr val="tx1"/>
                </a:solidFill>
              </a:rPr>
              <a:t>CO</a:t>
            </a:r>
            <a:r>
              <a:rPr lang="en-US" sz="1600" baseline="-25000" dirty="0">
                <a:solidFill>
                  <a:schemeClr val="tx1"/>
                </a:solidFill>
              </a:rPr>
              <a:t>2</a:t>
            </a:r>
            <a:r>
              <a:rPr kumimoji="0" lang="en-US" sz="1600" i="0" u="none" strike="noStrike" kern="1200" cap="none" spc="0" normalizeH="0" baseline="0" noProof="0" dirty="0">
                <a:ln>
                  <a:noFill/>
                </a:ln>
                <a:solidFill>
                  <a:schemeClr val="tx1"/>
                </a:solidFill>
                <a:effectLst/>
                <a:uLnTx/>
                <a:uFillTx/>
                <a:ea typeface="+mn-ea"/>
                <a:cs typeface="+mn-cs"/>
              </a:rPr>
              <a:t> emissions into the future is vital for planning as it can provide a benchmark for policy evaluation.</a:t>
            </a:r>
            <a:endParaRPr lang="en-US" sz="1000" dirty="0">
              <a:solidFill>
                <a:schemeClr val="tx1"/>
              </a:solidFill>
            </a:endParaRPr>
          </a:p>
          <a:p>
            <a:pPr marL="0" indent="0">
              <a:buNone/>
            </a:pPr>
            <a:r>
              <a:rPr lang="en-US" sz="1600" i="1" dirty="0">
                <a:solidFill>
                  <a:schemeClr val="tx1"/>
                </a:solidFill>
              </a:rPr>
              <a:t>“In the future, we can compare actual data after a policy has been implemented to the historically based forecast(without the policy) to evaluate the effects of the policy”</a:t>
            </a:r>
          </a:p>
          <a:p>
            <a:pPr marL="0" indent="0">
              <a:buNone/>
            </a:pPr>
            <a:endParaRPr lang="en-US" sz="1600" b="0" i="1" dirty="0">
              <a:solidFill>
                <a:schemeClr val="tx1"/>
              </a:solidFill>
              <a:effectLst/>
            </a:endParaRPr>
          </a:p>
          <a:p>
            <a:endParaRPr lang="en-US" sz="1600" dirty="0">
              <a:solidFill>
                <a:schemeClr val="tx1"/>
              </a:solidFill>
            </a:endParaRPr>
          </a:p>
          <a:p>
            <a:endParaRPr lang="en-US" sz="1600" dirty="0">
              <a:solidFill>
                <a:schemeClr val="tx1"/>
              </a:solidFill>
            </a:endParaRPr>
          </a:p>
          <a:p>
            <a:pPr marL="0" indent="0">
              <a:buNone/>
            </a:pPr>
            <a:endParaRPr lang="en-US" sz="1600" dirty="0">
              <a:solidFill>
                <a:schemeClr val="tx1"/>
              </a:solidFill>
            </a:endParaRPr>
          </a:p>
          <a:p>
            <a:pPr marL="0" indent="0">
              <a:buNone/>
            </a:pPr>
            <a:endParaRPr lang="en-US" sz="1600" dirty="0">
              <a:solidFill>
                <a:schemeClr val="tx1"/>
              </a:solidFill>
            </a:endParaRP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2021</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Final Report</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a:t>
            </a:fld>
            <a:endParaRPr lang="en-US" dirty="0"/>
          </a:p>
        </p:txBody>
      </p:sp>
      <p:sp>
        <p:nvSpPr>
          <p:cNvPr id="15" name="TextBox 14">
            <a:extLst>
              <a:ext uri="{FF2B5EF4-FFF2-40B4-BE49-F238E27FC236}">
                <a16:creationId xmlns:a16="http://schemas.microsoft.com/office/drawing/2014/main" id="{80378FD1-362D-44EB-AF72-FC7A71D43B02}"/>
              </a:ext>
            </a:extLst>
          </p:cNvPr>
          <p:cNvSpPr txBox="1"/>
          <p:nvPr/>
        </p:nvSpPr>
        <p:spPr>
          <a:xfrm>
            <a:off x="4037609" y="772270"/>
            <a:ext cx="7487394" cy="237808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Tenorite"/>
                <a:ea typeface="+mn-ea"/>
                <a:cs typeface="+mn-cs"/>
              </a:rPr>
              <a:t>Context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Tenorite"/>
                <a:ea typeface="+mn-ea"/>
                <a:cs typeface="+mn-cs"/>
              </a:rPr>
              <a:t>The accumulation of atmospheric greenhouse gases, largely </a:t>
            </a:r>
            <a:r>
              <a:rPr kumimoji="0" lang="en-US" sz="1600" b="0" i="0" u="none" strike="noStrike" kern="1200" cap="none" spc="0" normalizeH="0" baseline="0" noProof="0" dirty="0">
                <a:ln>
                  <a:noFill/>
                </a:ln>
                <a:solidFill>
                  <a:srgbClr val="000000"/>
                </a:solidFill>
                <a:effectLst/>
                <a:uLnTx/>
                <a:uFillTx/>
                <a:latin typeface="Tenorite"/>
                <a:ea typeface="+mn-ea"/>
                <a:cs typeface="+mn-cs"/>
              </a:rPr>
              <a:t>Carbon dioxide (CO</a:t>
            </a:r>
            <a:r>
              <a:rPr kumimoji="0" lang="en-US" sz="1600" b="0" i="0" u="none" strike="noStrike" kern="1200" cap="none" spc="0" normalizeH="0" baseline="-25000" noProof="0" dirty="0">
                <a:ln>
                  <a:noFill/>
                </a:ln>
                <a:solidFill>
                  <a:srgbClr val="000000"/>
                </a:solidFill>
                <a:effectLst/>
                <a:uLnTx/>
                <a:uFillTx/>
                <a:latin typeface="Tenorite"/>
                <a:ea typeface="+mn-ea"/>
                <a:cs typeface="+mn-cs"/>
              </a:rPr>
              <a:t>2</a:t>
            </a:r>
            <a:r>
              <a:rPr kumimoji="0" lang="en-US" sz="1600" b="0" i="0" u="none" strike="noStrike" kern="1200" cap="none" spc="0" normalizeH="0" baseline="0" noProof="0" dirty="0">
                <a:ln>
                  <a:noFill/>
                </a:ln>
                <a:solidFill>
                  <a:srgbClr val="000000"/>
                </a:solidFill>
                <a:effectLst/>
                <a:uLnTx/>
                <a:uFillTx/>
                <a:latin typeface="Tenorite"/>
                <a:ea typeface="+mn-ea"/>
                <a:cs typeface="+mn-cs"/>
              </a:rPr>
              <a:t>) have led to </a:t>
            </a:r>
            <a:r>
              <a:rPr kumimoji="0" lang="en-US" sz="1600" i="0" u="none" strike="noStrike" kern="1200" cap="none" spc="0" normalizeH="0" baseline="0" noProof="0" dirty="0">
                <a:ln>
                  <a:noFill/>
                </a:ln>
                <a:solidFill>
                  <a:srgbClr val="000000"/>
                </a:solidFill>
                <a:effectLst/>
                <a:uLnTx/>
                <a:uFillTx/>
                <a:latin typeface="Tenorite"/>
                <a:ea typeface="+mn-ea"/>
                <a:cs typeface="+mn-cs"/>
              </a:rPr>
              <a:t>global warming</a:t>
            </a:r>
            <a:r>
              <a:rPr kumimoji="0" lang="en-US" sz="1600" b="0" i="0" u="none" strike="noStrike" kern="1200" cap="none" spc="0" normalizeH="0" baseline="0" noProof="0" dirty="0">
                <a:ln>
                  <a:noFill/>
                </a:ln>
                <a:solidFill>
                  <a:srgbClr val="000000"/>
                </a:solidFill>
                <a:effectLst/>
                <a:uLnTx/>
                <a:uFillTx/>
                <a:latin typeface="Tenorite"/>
                <a:ea typeface="+mn-ea"/>
                <a:cs typeface="+mn-cs"/>
              </a:rPr>
              <a:t> and changes in </a:t>
            </a:r>
            <a:r>
              <a:rPr kumimoji="0" lang="en-US" sz="1600" i="0" u="none" strike="noStrike" kern="1200" cap="none" spc="0" normalizeH="0" baseline="0" noProof="0" dirty="0">
                <a:ln>
                  <a:noFill/>
                </a:ln>
                <a:solidFill>
                  <a:srgbClr val="000000"/>
                </a:solidFill>
                <a:effectLst/>
                <a:uLnTx/>
                <a:uFillTx/>
                <a:latin typeface="Tenorite"/>
                <a:ea typeface="+mn-ea"/>
                <a:cs typeface="+mn-cs"/>
              </a:rPr>
              <a:t>climate patterns</a:t>
            </a:r>
            <a:r>
              <a:rPr kumimoji="0" lang="en-US" sz="1600" b="0" i="0" u="none" strike="noStrike" kern="1200" cap="none" spc="0" normalizeH="0" baseline="0" noProof="0" dirty="0">
                <a:ln>
                  <a:noFill/>
                </a:ln>
                <a:solidFill>
                  <a:srgbClr val="000000"/>
                </a:solidFill>
                <a:effectLst/>
                <a:uLnTx/>
                <a:uFillTx/>
                <a:latin typeface="Tenorite"/>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effectLst/>
                <a:uLnTx/>
                <a:uFillTx/>
                <a:latin typeface="Tenorite"/>
                <a:ea typeface="+mn-ea"/>
                <a:cs typeface="+mn-cs"/>
              </a:rPr>
              <a:t>A key source of CO</a:t>
            </a:r>
            <a:r>
              <a:rPr kumimoji="0" lang="en-US" sz="1600" i="0" u="none" strike="noStrike" kern="1200" cap="none" spc="0" normalizeH="0" baseline="-25000" noProof="0" dirty="0">
                <a:ln>
                  <a:noFill/>
                </a:ln>
                <a:effectLst/>
                <a:uLnTx/>
                <a:uFillTx/>
                <a:latin typeface="Tenorite"/>
                <a:ea typeface="+mn-ea"/>
                <a:cs typeface="+mn-cs"/>
              </a:rPr>
              <a:t>2</a:t>
            </a:r>
            <a:r>
              <a:rPr lang="en-US" sz="1600" dirty="0">
                <a:latin typeface="Tenorite"/>
              </a:rPr>
              <a:t> </a:t>
            </a:r>
            <a:r>
              <a:rPr kumimoji="0" lang="en-US" sz="1600" i="0" u="none" strike="noStrike" kern="1200" cap="none" spc="0" normalizeH="0" baseline="0" noProof="0" dirty="0">
                <a:ln>
                  <a:noFill/>
                </a:ln>
                <a:effectLst/>
                <a:uLnTx/>
                <a:uFillTx/>
                <a:latin typeface="Tenorite"/>
                <a:ea typeface="+mn-ea"/>
                <a:cs typeface="+mn-cs"/>
              </a:rPr>
              <a:t>emissions is the burning of fuels to generate electricity.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solidFill>
                  <a:srgbClr val="000000"/>
                </a:solidFill>
                <a:effectLst/>
                <a:uLnTx/>
                <a:uFillTx/>
                <a:latin typeface="Tenorite"/>
                <a:ea typeface="+mn-ea"/>
                <a:cs typeface="+mn-cs"/>
              </a:rPr>
              <a:t>Reduction of CO</a:t>
            </a:r>
            <a:r>
              <a:rPr kumimoji="0" lang="en-US" sz="1600" i="0" u="none" strike="noStrike" kern="1200" cap="none" spc="0" normalizeH="0" baseline="-25000" noProof="0" dirty="0">
                <a:ln>
                  <a:noFill/>
                </a:ln>
                <a:solidFill>
                  <a:srgbClr val="000000"/>
                </a:solidFill>
                <a:effectLst/>
                <a:uLnTx/>
                <a:uFillTx/>
                <a:latin typeface="Tenorite"/>
                <a:ea typeface="+mn-ea"/>
                <a:cs typeface="+mn-cs"/>
              </a:rPr>
              <a:t>2</a:t>
            </a:r>
            <a:r>
              <a:rPr kumimoji="0" lang="en-US" sz="1600" i="0" u="none" strike="noStrike" kern="1200" cap="none" spc="0" normalizeH="0" baseline="0" noProof="0" dirty="0">
                <a:ln>
                  <a:noFill/>
                </a:ln>
                <a:solidFill>
                  <a:srgbClr val="000000"/>
                </a:solidFill>
                <a:effectLst/>
                <a:uLnTx/>
                <a:uFillTx/>
                <a:latin typeface="Tenorite"/>
                <a:ea typeface="+mn-ea"/>
                <a:cs typeface="+mn-cs"/>
              </a:rPr>
              <a:t> emissions </a:t>
            </a:r>
            <a:r>
              <a:rPr lang="en-US" sz="1600" dirty="0">
                <a:solidFill>
                  <a:srgbClr val="000000"/>
                </a:solidFill>
                <a:latin typeface="Tenorite"/>
              </a:rPr>
              <a:t>is</a:t>
            </a:r>
            <a:r>
              <a:rPr kumimoji="0" lang="en-US" sz="1600" i="0" u="none" strike="noStrike" kern="1200" cap="none" spc="0" normalizeH="0" baseline="0" noProof="0" dirty="0">
                <a:ln>
                  <a:noFill/>
                </a:ln>
                <a:solidFill>
                  <a:srgbClr val="000000"/>
                </a:solidFill>
                <a:effectLst/>
                <a:uLnTx/>
                <a:uFillTx/>
                <a:latin typeface="Tenorite"/>
                <a:ea typeface="+mn-ea"/>
                <a:cs typeface="+mn-cs"/>
              </a:rPr>
              <a:t> urgent as the effects of climate change a</a:t>
            </a:r>
            <a:r>
              <a:rPr kumimoji="0" lang="en-US" sz="1600" b="0" i="0" u="none" strike="noStrike" kern="1200" cap="none" spc="0" normalizeH="0" baseline="0" noProof="0" dirty="0">
                <a:ln>
                  <a:noFill/>
                </a:ln>
                <a:solidFill>
                  <a:srgbClr val="000000"/>
                </a:solidFill>
                <a:effectLst/>
                <a:uLnTx/>
                <a:uFillTx/>
                <a:latin typeface="Tenorite"/>
                <a:ea typeface="+mn-ea"/>
                <a:cs typeface="+mn-cs"/>
              </a:rPr>
              <a:t>re showing severe consequences</a:t>
            </a:r>
            <a:r>
              <a:rPr kumimoji="0" lang="en-US" sz="1600" b="0" i="0" u="none" strike="noStrike" kern="1200" cap="none" spc="0" normalizeH="0" baseline="0" noProof="0" dirty="0">
                <a:ln>
                  <a:noFill/>
                </a:ln>
                <a:solidFill>
                  <a:srgbClr val="202124"/>
                </a:solidFill>
                <a:effectLst/>
                <a:uLnTx/>
                <a:uFillTx/>
                <a:latin typeface="Tenorite"/>
                <a:ea typeface="+mn-ea"/>
                <a:cs typeface="+mn-cs"/>
              </a:rPr>
              <a:t> </a:t>
            </a:r>
            <a:r>
              <a:rPr lang="en-US" sz="1600" dirty="0">
                <a:solidFill>
                  <a:srgbClr val="202124"/>
                </a:solidFill>
                <a:latin typeface="Tenorite"/>
              </a:rPr>
              <a:t>(</a:t>
            </a:r>
            <a:r>
              <a:rPr kumimoji="0" lang="en-US" sz="1600" b="0" i="0" u="none" strike="noStrike" kern="1200" cap="none" spc="0" normalizeH="0" baseline="0" noProof="0" dirty="0">
                <a:ln>
                  <a:noFill/>
                </a:ln>
                <a:solidFill>
                  <a:srgbClr val="202124"/>
                </a:solidFill>
                <a:effectLst/>
                <a:uLnTx/>
                <a:uFillTx/>
                <a:latin typeface="Tenorite"/>
                <a:ea typeface="+mn-ea"/>
                <a:cs typeface="+mn-cs"/>
              </a:rPr>
              <a:t>water shortage, increased wildfires, intense storms and wildlife habitat destruction among many others).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202124"/>
              </a:solidFill>
              <a:effectLst/>
              <a:uLnTx/>
              <a:uFillTx/>
              <a:latin typeface="Tenorite"/>
              <a:ea typeface="+mn-ea"/>
              <a:cs typeface="+mn-cs"/>
            </a:endParaRPr>
          </a:p>
        </p:txBody>
      </p:sp>
    </p:spTree>
    <p:extLst>
      <p:ext uri="{BB962C8B-B14F-4D97-AF65-F5344CB8AC3E}">
        <p14:creationId xmlns:p14="http://schemas.microsoft.com/office/powerpoint/2010/main" val="855511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828A2-6C7D-49AE-8024-88A87E1B3ADA}"/>
              </a:ext>
            </a:extLst>
          </p:cNvPr>
          <p:cNvSpPr>
            <a:spLocks noGrp="1"/>
          </p:cNvSpPr>
          <p:nvPr>
            <p:ph type="title"/>
          </p:nvPr>
        </p:nvSpPr>
        <p:spPr/>
        <p:txBody>
          <a:bodyPr/>
          <a:lstStyle/>
          <a:p>
            <a:r>
              <a:rPr lang="en-US" dirty="0"/>
              <a:t>Model 1-</a:t>
            </a:r>
            <a:r>
              <a:rPr lang="en-US" sz="3200" dirty="0"/>
              <a:t> </a:t>
            </a:r>
            <a:r>
              <a:rPr lang="en-US" sz="3200" dirty="0" err="1"/>
              <a:t>ClassicaL</a:t>
            </a:r>
            <a:r>
              <a:rPr lang="en-US" sz="3200" dirty="0"/>
              <a:t> ARIMA with optimization</a:t>
            </a:r>
            <a:endParaRPr lang="en-US" dirty="0"/>
          </a:p>
        </p:txBody>
      </p:sp>
      <p:sp>
        <p:nvSpPr>
          <p:cNvPr id="3" name="Content Placeholder 2">
            <a:extLst>
              <a:ext uri="{FF2B5EF4-FFF2-40B4-BE49-F238E27FC236}">
                <a16:creationId xmlns:a16="http://schemas.microsoft.com/office/drawing/2014/main" id="{DB15679D-6D0B-446D-8197-76202B905B86}"/>
              </a:ext>
            </a:extLst>
          </p:cNvPr>
          <p:cNvSpPr>
            <a:spLocks noGrp="1"/>
          </p:cNvSpPr>
          <p:nvPr>
            <p:ph idx="1"/>
          </p:nvPr>
        </p:nvSpPr>
        <p:spPr>
          <a:xfrm>
            <a:off x="704244" y="1201790"/>
            <a:ext cx="10515600" cy="5093887"/>
          </a:xfrm>
        </p:spPr>
        <p:txBody>
          <a:bodyPr>
            <a:normAutofit/>
          </a:bodyPr>
          <a:lstStyle/>
          <a:p>
            <a:pPr marL="0" indent="-457200">
              <a:lnSpc>
                <a:spcPct val="100000"/>
              </a:lnSpc>
              <a:spcBef>
                <a:spcPts val="600"/>
              </a:spcBef>
              <a:buAutoNum type="arabicPeriod"/>
            </a:pPr>
            <a:r>
              <a:rPr lang="en-US" sz="1600" dirty="0"/>
              <a:t>Stationarity achieved prior to modeling by log transformation followed by a single period shift.  Transformed series shows flat moving average and roughly flat standard deviation. Dickey-Fuller test p-value value confirmed to be low after both transformations thereby confirming stationarity. </a:t>
            </a:r>
            <a:endParaRPr lang="en-US" sz="1600" baseline="30000" dirty="0"/>
          </a:p>
          <a:p>
            <a:pPr marL="0" indent="0">
              <a:lnSpc>
                <a:spcPct val="100000"/>
              </a:lnSpc>
              <a:spcBef>
                <a:spcPts val="1200"/>
              </a:spcBef>
              <a:buNone/>
            </a:pPr>
            <a:r>
              <a:rPr lang="en-US" sz="1600" dirty="0"/>
              <a:t>2.  Data split into train and test as follows :</a:t>
            </a:r>
          </a:p>
          <a:p>
            <a:pPr marL="640080" lvl="1">
              <a:lnSpc>
                <a:spcPct val="100000"/>
              </a:lnSpc>
              <a:spcBef>
                <a:spcPts val="600"/>
              </a:spcBef>
            </a:pPr>
            <a:r>
              <a:rPr lang="en-US" sz="1600" dirty="0"/>
              <a:t>Time range for modeling (</a:t>
            </a:r>
            <a:r>
              <a:rPr lang="en-US" sz="1600" dirty="0" err="1"/>
              <a:t>df_train</a:t>
            </a:r>
            <a:r>
              <a:rPr lang="en-US" sz="1600" dirty="0"/>
              <a:t>) :1983-01-01 to 2014-01-01  </a:t>
            </a:r>
          </a:p>
          <a:p>
            <a:pPr marL="640080" lvl="1">
              <a:lnSpc>
                <a:spcPct val="100000"/>
              </a:lnSpc>
              <a:spcBef>
                <a:spcPts val="0"/>
              </a:spcBef>
            </a:pPr>
            <a:r>
              <a:rPr lang="en-US" sz="1600" dirty="0"/>
              <a:t>Start train data with 1983 instead of 1973 to isolate single rolling average increasing slope trend.  </a:t>
            </a:r>
          </a:p>
          <a:p>
            <a:pPr marL="640080" lvl="1">
              <a:lnSpc>
                <a:spcPct val="100000"/>
              </a:lnSpc>
              <a:spcBef>
                <a:spcPts val="0"/>
              </a:spcBef>
            </a:pPr>
            <a:r>
              <a:rPr lang="en-US" sz="1600" dirty="0"/>
              <a:t>Time range for testing (</a:t>
            </a:r>
            <a:r>
              <a:rPr lang="en-US" sz="1600" dirty="0" err="1"/>
              <a:t>df_test</a:t>
            </a:r>
            <a:r>
              <a:rPr lang="en-US" sz="1600" dirty="0"/>
              <a:t>): 2014-01-01 to 2016-07-01</a:t>
            </a:r>
          </a:p>
          <a:p>
            <a:pPr marL="640080" lvl="1">
              <a:lnSpc>
                <a:spcPct val="100000"/>
              </a:lnSpc>
              <a:spcBef>
                <a:spcPts val="0"/>
              </a:spcBef>
            </a:pPr>
            <a:endParaRPr lang="en-US" sz="1600" dirty="0"/>
          </a:p>
          <a:p>
            <a:pPr marL="0" indent="0">
              <a:lnSpc>
                <a:spcPct val="100000"/>
              </a:lnSpc>
              <a:spcBef>
                <a:spcPts val="600"/>
              </a:spcBef>
              <a:buNone/>
            </a:pPr>
            <a:r>
              <a:rPr lang="en-US" sz="1600" dirty="0"/>
              <a:t>3. Grid search implemented to optimize the p and q values of the ARIMA model, allowing for both auto regressive and moving average terms up to 6</a:t>
            </a:r>
            <a:r>
              <a:rPr lang="en-US" sz="1600" baseline="30000" dirty="0"/>
              <a:t>th</a:t>
            </a:r>
            <a:r>
              <a:rPr lang="en-US" sz="1600" dirty="0"/>
              <a:t> order. Optimization metrics of </a:t>
            </a:r>
            <a:r>
              <a:rPr lang="en-US" sz="1600" dirty="0" err="1"/>
              <a:t>rmse</a:t>
            </a:r>
            <a:r>
              <a:rPr lang="en-US" sz="1600" dirty="0"/>
              <a:t>, BIC and AIC were used. Differencing term d set to zero as the input series already has single period differencing and is stationary.  ACF and PACF suggests high order is needed. Exploration of the effects of p and q components on the model suggest p=q=6 are found to be optimum.  Higher orders of p and q up to 12 were also explored but showed little or no gain. </a:t>
            </a:r>
          </a:p>
          <a:p>
            <a:pPr marL="0" indent="0">
              <a:lnSpc>
                <a:spcPct val="110000"/>
              </a:lnSpc>
              <a:spcBef>
                <a:spcPts val="1200"/>
              </a:spcBef>
              <a:buNone/>
            </a:pPr>
            <a:r>
              <a:rPr lang="en-US" sz="1600" dirty="0"/>
              <a:t>4. Model evaluated for train and test data. </a:t>
            </a:r>
          </a:p>
          <a:p>
            <a:pPr marL="0" indent="0">
              <a:lnSpc>
                <a:spcPct val="110000"/>
              </a:lnSpc>
              <a:spcBef>
                <a:spcPts val="1200"/>
              </a:spcBef>
              <a:buNone/>
            </a:pPr>
            <a:r>
              <a:rPr lang="en-US" sz="1600" dirty="0"/>
              <a:t>5. Forecast provided using the optimized fit model for the time range between 2016-07-01 to 2017-07-01</a:t>
            </a:r>
          </a:p>
          <a:p>
            <a:pPr marL="0" indent="0">
              <a:buNone/>
            </a:pPr>
            <a:endParaRPr lang="en-US" sz="1600" dirty="0"/>
          </a:p>
        </p:txBody>
      </p:sp>
      <p:sp>
        <p:nvSpPr>
          <p:cNvPr id="4" name="Date Placeholder 3">
            <a:extLst>
              <a:ext uri="{FF2B5EF4-FFF2-40B4-BE49-F238E27FC236}">
                <a16:creationId xmlns:a16="http://schemas.microsoft.com/office/drawing/2014/main" id="{A1230C2B-C117-41D7-AF37-BD7978B9588F}"/>
              </a:ext>
            </a:extLst>
          </p:cNvPr>
          <p:cNvSpPr>
            <a:spLocks noGrp="1"/>
          </p:cNvSpPr>
          <p:nvPr>
            <p:ph type="dt" sz="half" idx="10"/>
          </p:nvPr>
        </p:nvSpPr>
        <p:spPr/>
        <p:txBody>
          <a:bodyPr/>
          <a:lstStyle/>
          <a:p>
            <a:fld id="{3E2C770D-E749-48EE-BBCF-FF6E387DD9E1}" type="datetime1">
              <a:rPr lang="en-US" smtClean="0"/>
              <a:t>8/14/2021</a:t>
            </a:fld>
            <a:endParaRPr lang="en-US"/>
          </a:p>
        </p:txBody>
      </p:sp>
      <p:sp>
        <p:nvSpPr>
          <p:cNvPr id="5" name="Footer Placeholder 4">
            <a:extLst>
              <a:ext uri="{FF2B5EF4-FFF2-40B4-BE49-F238E27FC236}">
                <a16:creationId xmlns:a16="http://schemas.microsoft.com/office/drawing/2014/main" id="{BBC8467D-2FB8-48C2-94B7-5693F367FB8D}"/>
              </a:ext>
            </a:extLst>
          </p:cNvPr>
          <p:cNvSpPr>
            <a:spLocks noGrp="1"/>
          </p:cNvSpPr>
          <p:nvPr>
            <p:ph type="ftr" sz="quarter" idx="11"/>
          </p:nvPr>
        </p:nvSpPr>
        <p:spPr/>
        <p:txBody>
          <a:bodyPr/>
          <a:lstStyle/>
          <a:p>
            <a:r>
              <a:rPr lang="en-US" dirty="0"/>
              <a:t>Milestone 2</a:t>
            </a:r>
          </a:p>
        </p:txBody>
      </p:sp>
      <p:sp>
        <p:nvSpPr>
          <p:cNvPr id="6" name="Slide Number Placeholder 5">
            <a:extLst>
              <a:ext uri="{FF2B5EF4-FFF2-40B4-BE49-F238E27FC236}">
                <a16:creationId xmlns:a16="http://schemas.microsoft.com/office/drawing/2014/main" id="{593FA48D-7E27-4B22-9987-B93503267A65}"/>
              </a:ext>
            </a:extLst>
          </p:cNvPr>
          <p:cNvSpPr>
            <a:spLocks noGrp="1"/>
          </p:cNvSpPr>
          <p:nvPr>
            <p:ph type="sldNum" sz="quarter" idx="12"/>
          </p:nvPr>
        </p:nvSpPr>
        <p:spPr/>
        <p:txBody>
          <a:bodyPr/>
          <a:lstStyle/>
          <a:p>
            <a:fld id="{53AC02A1-1A18-463A-B0E3-95387BCC8A62}" type="slidenum">
              <a:rPr lang="en-US" smtClean="0"/>
              <a:t>20</a:t>
            </a:fld>
            <a:endParaRPr lang="en-US"/>
          </a:p>
        </p:txBody>
      </p:sp>
    </p:spTree>
    <p:extLst>
      <p:ext uri="{BB962C8B-B14F-4D97-AF65-F5344CB8AC3E}">
        <p14:creationId xmlns:p14="http://schemas.microsoft.com/office/powerpoint/2010/main" val="403931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ED0F-DC46-4469-87DF-BE3F007DB276}"/>
              </a:ext>
            </a:extLst>
          </p:cNvPr>
          <p:cNvSpPr>
            <a:spLocks noGrp="1"/>
          </p:cNvSpPr>
          <p:nvPr>
            <p:ph type="title"/>
          </p:nvPr>
        </p:nvSpPr>
        <p:spPr>
          <a:xfrm>
            <a:off x="722057" y="6592"/>
            <a:ext cx="10515600" cy="990115"/>
          </a:xfrm>
        </p:spPr>
        <p:txBody>
          <a:bodyPr>
            <a:normAutofit/>
          </a:bodyPr>
          <a:lstStyle/>
          <a:p>
            <a:r>
              <a:rPr lang="en-US" dirty="0"/>
              <a:t>Optimum model 1 : ARIMA (6,0,6)</a:t>
            </a:r>
          </a:p>
        </p:txBody>
      </p:sp>
      <p:sp>
        <p:nvSpPr>
          <p:cNvPr id="4" name="Date Placeholder 3">
            <a:extLst>
              <a:ext uri="{FF2B5EF4-FFF2-40B4-BE49-F238E27FC236}">
                <a16:creationId xmlns:a16="http://schemas.microsoft.com/office/drawing/2014/main" id="{59623B2E-5C6E-49C5-A471-D5A5D590BD2E}"/>
              </a:ext>
            </a:extLst>
          </p:cNvPr>
          <p:cNvSpPr>
            <a:spLocks noGrp="1"/>
          </p:cNvSpPr>
          <p:nvPr>
            <p:ph type="dt" sz="half" idx="10"/>
          </p:nvPr>
        </p:nvSpPr>
        <p:spPr/>
        <p:txBody>
          <a:bodyPr/>
          <a:lstStyle/>
          <a:p>
            <a:fld id="{7668686B-83EC-4D2A-9828-DCB394A27732}" type="datetime1">
              <a:rPr lang="en-US" smtClean="0"/>
              <a:t>8/14/2021</a:t>
            </a:fld>
            <a:endParaRPr lang="en-US"/>
          </a:p>
        </p:txBody>
      </p:sp>
      <p:sp>
        <p:nvSpPr>
          <p:cNvPr id="5" name="Footer Placeholder 4">
            <a:extLst>
              <a:ext uri="{FF2B5EF4-FFF2-40B4-BE49-F238E27FC236}">
                <a16:creationId xmlns:a16="http://schemas.microsoft.com/office/drawing/2014/main" id="{8669F2F0-8F06-40DB-B0A0-0834961CA1A2}"/>
              </a:ext>
            </a:extLst>
          </p:cNvPr>
          <p:cNvSpPr>
            <a:spLocks noGrp="1"/>
          </p:cNvSpPr>
          <p:nvPr>
            <p:ph type="ftr" sz="quarter" idx="11"/>
          </p:nvPr>
        </p:nvSpPr>
        <p:spPr/>
        <p:txBody>
          <a:bodyPr/>
          <a:lstStyle/>
          <a:p>
            <a:r>
              <a:rPr lang="en-US" dirty="0"/>
              <a:t>Milestone 2</a:t>
            </a:r>
          </a:p>
        </p:txBody>
      </p:sp>
      <p:sp>
        <p:nvSpPr>
          <p:cNvPr id="6" name="Slide Number Placeholder 5">
            <a:extLst>
              <a:ext uri="{FF2B5EF4-FFF2-40B4-BE49-F238E27FC236}">
                <a16:creationId xmlns:a16="http://schemas.microsoft.com/office/drawing/2014/main" id="{82F7967D-518B-48FA-91C8-8AB395244FB9}"/>
              </a:ext>
            </a:extLst>
          </p:cNvPr>
          <p:cNvSpPr>
            <a:spLocks noGrp="1"/>
          </p:cNvSpPr>
          <p:nvPr>
            <p:ph type="sldNum" sz="quarter" idx="12"/>
          </p:nvPr>
        </p:nvSpPr>
        <p:spPr/>
        <p:txBody>
          <a:bodyPr/>
          <a:lstStyle/>
          <a:p>
            <a:fld id="{53AC02A1-1A18-463A-B0E3-95387BCC8A62}" type="slidenum">
              <a:rPr lang="en-US" smtClean="0"/>
              <a:t>21</a:t>
            </a:fld>
            <a:endParaRPr lang="en-US"/>
          </a:p>
        </p:txBody>
      </p:sp>
      <p:graphicFrame>
        <p:nvGraphicFramePr>
          <p:cNvPr id="23" name="Table 11">
            <a:extLst>
              <a:ext uri="{FF2B5EF4-FFF2-40B4-BE49-F238E27FC236}">
                <a16:creationId xmlns:a16="http://schemas.microsoft.com/office/drawing/2014/main" id="{A5E433D3-E209-419B-A274-FAFF2D0809E6}"/>
              </a:ext>
            </a:extLst>
          </p:cNvPr>
          <p:cNvGraphicFramePr>
            <a:graphicFrameLocks noGrp="1"/>
          </p:cNvGraphicFramePr>
          <p:nvPr/>
        </p:nvGraphicFramePr>
        <p:xfrm>
          <a:off x="4506688" y="1553810"/>
          <a:ext cx="7539673" cy="741680"/>
        </p:xfrm>
        <a:graphic>
          <a:graphicData uri="http://schemas.openxmlformats.org/drawingml/2006/table">
            <a:tbl>
              <a:tblPr firstRow="1" bandRow="1">
                <a:tableStyleId>{F5AB1C69-6EDB-4FF4-983F-18BD219EF322}</a:tableStyleId>
              </a:tblPr>
              <a:tblGrid>
                <a:gridCol w="2619716">
                  <a:extLst>
                    <a:ext uri="{9D8B030D-6E8A-4147-A177-3AD203B41FA5}">
                      <a16:colId xmlns:a16="http://schemas.microsoft.com/office/drawing/2014/main" val="1978173098"/>
                    </a:ext>
                  </a:extLst>
                </a:gridCol>
                <a:gridCol w="1390982">
                  <a:extLst>
                    <a:ext uri="{9D8B030D-6E8A-4147-A177-3AD203B41FA5}">
                      <a16:colId xmlns:a16="http://schemas.microsoft.com/office/drawing/2014/main" val="2639632198"/>
                    </a:ext>
                  </a:extLst>
                </a:gridCol>
                <a:gridCol w="1262188">
                  <a:extLst>
                    <a:ext uri="{9D8B030D-6E8A-4147-A177-3AD203B41FA5}">
                      <a16:colId xmlns:a16="http://schemas.microsoft.com/office/drawing/2014/main" val="713015334"/>
                    </a:ext>
                  </a:extLst>
                </a:gridCol>
                <a:gridCol w="1275067">
                  <a:extLst>
                    <a:ext uri="{9D8B030D-6E8A-4147-A177-3AD203B41FA5}">
                      <a16:colId xmlns:a16="http://schemas.microsoft.com/office/drawing/2014/main" val="1360691531"/>
                    </a:ext>
                  </a:extLst>
                </a:gridCol>
                <a:gridCol w="991720">
                  <a:extLst>
                    <a:ext uri="{9D8B030D-6E8A-4147-A177-3AD203B41FA5}">
                      <a16:colId xmlns:a16="http://schemas.microsoft.com/office/drawing/2014/main" val="1093690622"/>
                    </a:ext>
                  </a:extLst>
                </a:gridCol>
              </a:tblGrid>
              <a:tr h="370840">
                <a:tc>
                  <a:txBody>
                    <a:bodyPr/>
                    <a:lstStyle/>
                    <a:p>
                      <a:pPr algn="ctr"/>
                      <a:r>
                        <a:rPr lang="en-US" sz="1400" dirty="0"/>
                        <a:t>Model</a:t>
                      </a:r>
                    </a:p>
                  </a:txBody>
                  <a:tcPr/>
                </a:tc>
                <a:tc>
                  <a:txBody>
                    <a:bodyPr/>
                    <a:lstStyle/>
                    <a:p>
                      <a:pPr algn="ctr"/>
                      <a:r>
                        <a:rPr lang="en-US" sz="1400" dirty="0"/>
                        <a:t>RMSE train</a:t>
                      </a:r>
                    </a:p>
                  </a:txBody>
                  <a:tcPr/>
                </a:tc>
                <a:tc>
                  <a:txBody>
                    <a:bodyPr/>
                    <a:lstStyle/>
                    <a:p>
                      <a:pPr algn="ctr"/>
                      <a:r>
                        <a:rPr lang="en-US" sz="1400" dirty="0"/>
                        <a:t>MAPE train</a:t>
                      </a:r>
                    </a:p>
                  </a:txBody>
                  <a:tcPr/>
                </a:tc>
                <a:tc>
                  <a:txBody>
                    <a:bodyPr/>
                    <a:lstStyle/>
                    <a:p>
                      <a:pPr algn="ctr"/>
                      <a:r>
                        <a:rPr lang="en-US" sz="1400" dirty="0"/>
                        <a:t>RMSE test</a:t>
                      </a:r>
                    </a:p>
                  </a:txBody>
                  <a:tcPr/>
                </a:tc>
                <a:tc>
                  <a:txBody>
                    <a:bodyPr/>
                    <a:lstStyle/>
                    <a:p>
                      <a:pPr algn="ctr"/>
                      <a:r>
                        <a:rPr lang="en-US" sz="1400" dirty="0"/>
                        <a:t>MAPE test</a:t>
                      </a:r>
                    </a:p>
                  </a:txBody>
                  <a:tcPr/>
                </a:tc>
                <a:extLst>
                  <a:ext uri="{0D108BD9-81ED-4DB2-BD59-A6C34878D82A}">
                    <a16:rowId xmlns:a16="http://schemas.microsoft.com/office/drawing/2014/main" val="2121022347"/>
                  </a:ext>
                </a:extLst>
              </a:tr>
              <a:tr h="370840">
                <a:tc>
                  <a:txBody>
                    <a:bodyPr/>
                    <a:lstStyle/>
                    <a:p>
                      <a:pPr algn="ctr"/>
                      <a:r>
                        <a:rPr lang="en-US" sz="1400" dirty="0"/>
                        <a:t>Model 1: ARIMA (6,0,6)</a:t>
                      </a:r>
                    </a:p>
                  </a:txBody>
                  <a:tcPr/>
                </a:tc>
                <a:tc>
                  <a:txBody>
                    <a:bodyPr/>
                    <a:lstStyle/>
                    <a:p>
                      <a:pPr algn="ctr"/>
                      <a:r>
                        <a:rPr lang="en-US" sz="1400" dirty="0"/>
                        <a:t>5.23</a:t>
                      </a:r>
                    </a:p>
                  </a:txBody>
                  <a:tcPr/>
                </a:tc>
                <a:tc>
                  <a:txBody>
                    <a:bodyPr/>
                    <a:lstStyle/>
                    <a:p>
                      <a:pPr algn="ctr"/>
                      <a:r>
                        <a:rPr lang="en-US" sz="1400" dirty="0"/>
                        <a:t>22.32%</a:t>
                      </a:r>
                    </a:p>
                  </a:txBody>
                  <a:tcPr/>
                </a:tc>
                <a:tc>
                  <a:txBody>
                    <a:bodyPr/>
                    <a:lstStyle/>
                    <a:p>
                      <a:pPr algn="ctr"/>
                      <a:r>
                        <a:rPr lang="en-US" sz="1400" dirty="0"/>
                        <a:t>5.87</a:t>
                      </a:r>
                    </a:p>
                  </a:txBody>
                  <a:tcPr/>
                </a:tc>
                <a:tc>
                  <a:txBody>
                    <a:bodyPr/>
                    <a:lstStyle/>
                    <a:p>
                      <a:pPr algn="ctr"/>
                      <a:r>
                        <a:rPr lang="en-US" sz="1400" dirty="0"/>
                        <a:t>11.6%</a:t>
                      </a:r>
                    </a:p>
                  </a:txBody>
                  <a:tcPr/>
                </a:tc>
                <a:extLst>
                  <a:ext uri="{0D108BD9-81ED-4DB2-BD59-A6C34878D82A}">
                    <a16:rowId xmlns:a16="http://schemas.microsoft.com/office/drawing/2014/main" val="1724409446"/>
                  </a:ext>
                </a:extLst>
              </a:tr>
            </a:tbl>
          </a:graphicData>
        </a:graphic>
      </p:graphicFrame>
      <p:pic>
        <p:nvPicPr>
          <p:cNvPr id="29" name="Picture 28">
            <a:extLst>
              <a:ext uri="{FF2B5EF4-FFF2-40B4-BE49-F238E27FC236}">
                <a16:creationId xmlns:a16="http://schemas.microsoft.com/office/drawing/2014/main" id="{B23A5723-0EF4-42E5-A67D-3DCF41BC584A}"/>
              </a:ext>
            </a:extLst>
          </p:cNvPr>
          <p:cNvPicPr>
            <a:picLocks noChangeAspect="1"/>
          </p:cNvPicPr>
          <p:nvPr/>
        </p:nvPicPr>
        <p:blipFill>
          <a:blip r:embed="rId2"/>
          <a:stretch>
            <a:fillRect/>
          </a:stretch>
        </p:blipFill>
        <p:spPr>
          <a:xfrm>
            <a:off x="5393225" y="2997432"/>
            <a:ext cx="6434750" cy="3358918"/>
          </a:xfrm>
          <a:prstGeom prst="rect">
            <a:avLst/>
          </a:prstGeom>
        </p:spPr>
      </p:pic>
      <p:pic>
        <p:nvPicPr>
          <p:cNvPr id="41" name="Picture 40">
            <a:extLst>
              <a:ext uri="{FF2B5EF4-FFF2-40B4-BE49-F238E27FC236}">
                <a16:creationId xmlns:a16="http://schemas.microsoft.com/office/drawing/2014/main" id="{C510FD8A-0B9B-45EE-B57E-D988275A3CBA}"/>
              </a:ext>
            </a:extLst>
          </p:cNvPr>
          <p:cNvPicPr>
            <a:picLocks noChangeAspect="1"/>
          </p:cNvPicPr>
          <p:nvPr/>
        </p:nvPicPr>
        <p:blipFill>
          <a:blip r:embed="rId3"/>
          <a:stretch>
            <a:fillRect/>
          </a:stretch>
        </p:blipFill>
        <p:spPr>
          <a:xfrm>
            <a:off x="231511" y="874022"/>
            <a:ext cx="3956578" cy="2067323"/>
          </a:xfrm>
          <a:prstGeom prst="rect">
            <a:avLst/>
          </a:prstGeom>
        </p:spPr>
      </p:pic>
      <p:sp>
        <p:nvSpPr>
          <p:cNvPr id="42" name="TextBox 41">
            <a:extLst>
              <a:ext uri="{FF2B5EF4-FFF2-40B4-BE49-F238E27FC236}">
                <a16:creationId xmlns:a16="http://schemas.microsoft.com/office/drawing/2014/main" id="{88843119-23C1-442B-8A2C-21643A5AFD20}"/>
              </a:ext>
            </a:extLst>
          </p:cNvPr>
          <p:cNvSpPr txBox="1"/>
          <p:nvPr/>
        </p:nvSpPr>
        <p:spPr>
          <a:xfrm>
            <a:off x="364025" y="3102270"/>
            <a:ext cx="4546537" cy="3247043"/>
          </a:xfrm>
          <a:prstGeom prst="rect">
            <a:avLst/>
          </a:prstGeom>
          <a:noFill/>
        </p:spPr>
        <p:txBody>
          <a:bodyPr wrap="square" rtlCol="0">
            <a:spAutoFit/>
          </a:bodyPr>
          <a:lstStyle/>
          <a:p>
            <a:pPr marL="171450" indent="-171450">
              <a:spcBef>
                <a:spcPts val="200"/>
              </a:spcBef>
              <a:buFont typeface="Arial" panose="020B0604020202020204" pitchFamily="34" charset="0"/>
              <a:buChar char="•"/>
            </a:pPr>
            <a:r>
              <a:rPr lang="en-US" sz="1300" dirty="0"/>
              <a:t>(</a:t>
            </a:r>
            <a:r>
              <a:rPr lang="en-US" sz="1300" dirty="0" err="1"/>
              <a:t>p,q</a:t>
            </a:r>
            <a:r>
              <a:rPr lang="en-US" sz="1300" dirty="0"/>
              <a:t>) optimization 0-6 suggest 6</a:t>
            </a:r>
            <a:r>
              <a:rPr lang="en-US" sz="1300" baseline="30000" dirty="0"/>
              <a:t>th</a:t>
            </a:r>
            <a:r>
              <a:rPr lang="en-US" sz="1300" dirty="0"/>
              <a:t> order MA and AR terms.</a:t>
            </a:r>
          </a:p>
          <a:p>
            <a:pPr marL="171450" indent="-171450">
              <a:spcBef>
                <a:spcPts val="200"/>
              </a:spcBef>
              <a:buFont typeface="Arial" panose="020B0604020202020204" pitchFamily="34" charset="0"/>
              <a:buChar char="•"/>
            </a:pPr>
            <a:r>
              <a:rPr lang="en-US" sz="1300" dirty="0"/>
              <a:t>Higher orders were explored but resulted in higher complexity models with worse performance. </a:t>
            </a:r>
          </a:p>
          <a:p>
            <a:pPr marL="171450" indent="-171450">
              <a:spcBef>
                <a:spcPts val="200"/>
              </a:spcBef>
              <a:buFont typeface="Arial" panose="020B0604020202020204" pitchFamily="34" charset="0"/>
              <a:buChar char="•"/>
            </a:pPr>
            <a:r>
              <a:rPr lang="en-US" sz="1300" dirty="0"/>
              <a:t>d=0 as differencing done prior to building model.</a:t>
            </a:r>
          </a:p>
          <a:p>
            <a:pPr marL="171450" indent="-171450">
              <a:spcBef>
                <a:spcPts val="200"/>
              </a:spcBef>
              <a:buFont typeface="Arial" panose="020B0604020202020204" pitchFamily="34" charset="0"/>
              <a:buChar char="•"/>
            </a:pPr>
            <a:r>
              <a:rPr lang="en-US" sz="1300" dirty="0"/>
              <a:t>RMSE and Mean Absolute Percentage Error are listed in the table for predictions on train and test data. </a:t>
            </a:r>
          </a:p>
          <a:p>
            <a:pPr marL="171450" indent="-171450">
              <a:spcBef>
                <a:spcPts val="200"/>
              </a:spcBef>
              <a:buFont typeface="Arial" panose="020B0604020202020204" pitchFamily="34" charset="0"/>
              <a:buChar char="•"/>
            </a:pPr>
            <a:r>
              <a:rPr lang="en-US" sz="1300" dirty="0"/>
              <a:t>The prediction on the test data shows lower MAPE(11.6%) than on the train data (22.3%) validating the model.</a:t>
            </a:r>
          </a:p>
          <a:p>
            <a:pPr marL="171450" indent="-171450">
              <a:spcBef>
                <a:spcPts val="200"/>
              </a:spcBef>
              <a:buFont typeface="Arial" panose="020B0604020202020204" pitchFamily="34" charset="0"/>
              <a:buChar char="•"/>
            </a:pPr>
            <a:r>
              <a:rPr lang="en-US" sz="1300" dirty="0"/>
              <a:t>Cross-Validation of this time series model, by splitting the data into several ranges, is recommended for final hyperparameter model validation.</a:t>
            </a:r>
          </a:p>
          <a:p>
            <a:pPr marL="171450" indent="-171450">
              <a:spcBef>
                <a:spcPts val="200"/>
              </a:spcBef>
              <a:buFont typeface="Arial" panose="020B0604020202020204" pitchFamily="34" charset="0"/>
              <a:buChar char="•"/>
            </a:pPr>
            <a:r>
              <a:rPr lang="en-US" sz="1300" dirty="0"/>
              <a:t>Removing early data that showed flatter rolling average trend than the later data, was key to success of this model. </a:t>
            </a:r>
          </a:p>
        </p:txBody>
      </p:sp>
    </p:spTree>
    <p:extLst>
      <p:ext uri="{BB962C8B-B14F-4D97-AF65-F5344CB8AC3E}">
        <p14:creationId xmlns:p14="http://schemas.microsoft.com/office/powerpoint/2010/main" val="3998472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ED0F-DC46-4469-87DF-BE3F007DB276}"/>
              </a:ext>
            </a:extLst>
          </p:cNvPr>
          <p:cNvSpPr>
            <a:spLocks noGrp="1"/>
          </p:cNvSpPr>
          <p:nvPr>
            <p:ph type="title"/>
          </p:nvPr>
        </p:nvSpPr>
        <p:spPr>
          <a:xfrm>
            <a:off x="704243" y="0"/>
            <a:ext cx="11200711" cy="990115"/>
          </a:xfrm>
        </p:spPr>
        <p:txBody>
          <a:bodyPr>
            <a:normAutofit/>
          </a:bodyPr>
          <a:lstStyle/>
          <a:p>
            <a:r>
              <a:rPr lang="en-US" dirty="0"/>
              <a:t>model 2 :SARIMA (</a:t>
            </a:r>
            <a:r>
              <a:rPr lang="en-US" cap="none" dirty="0" err="1"/>
              <a:t>p,d,q</a:t>
            </a:r>
            <a:r>
              <a:rPr lang="en-US" dirty="0"/>
              <a:t>)x(P,D,Q,S) = (1, 1, 1)x(1, 0, 1, 12)</a:t>
            </a:r>
          </a:p>
        </p:txBody>
      </p:sp>
      <p:sp>
        <p:nvSpPr>
          <p:cNvPr id="4" name="Date Placeholder 3">
            <a:extLst>
              <a:ext uri="{FF2B5EF4-FFF2-40B4-BE49-F238E27FC236}">
                <a16:creationId xmlns:a16="http://schemas.microsoft.com/office/drawing/2014/main" id="{59623B2E-5C6E-49C5-A471-D5A5D590BD2E}"/>
              </a:ext>
            </a:extLst>
          </p:cNvPr>
          <p:cNvSpPr>
            <a:spLocks noGrp="1"/>
          </p:cNvSpPr>
          <p:nvPr>
            <p:ph type="dt" sz="half" idx="10"/>
          </p:nvPr>
        </p:nvSpPr>
        <p:spPr/>
        <p:txBody>
          <a:bodyPr/>
          <a:lstStyle/>
          <a:p>
            <a:fld id="{7668686B-83EC-4D2A-9828-DCB394A27732}" type="datetime1">
              <a:rPr lang="en-US" smtClean="0"/>
              <a:t>8/14/2021</a:t>
            </a:fld>
            <a:endParaRPr lang="en-US"/>
          </a:p>
        </p:txBody>
      </p:sp>
      <p:sp>
        <p:nvSpPr>
          <p:cNvPr id="5" name="Footer Placeholder 4">
            <a:extLst>
              <a:ext uri="{FF2B5EF4-FFF2-40B4-BE49-F238E27FC236}">
                <a16:creationId xmlns:a16="http://schemas.microsoft.com/office/drawing/2014/main" id="{8669F2F0-8F06-40DB-B0A0-0834961CA1A2}"/>
              </a:ext>
            </a:extLst>
          </p:cNvPr>
          <p:cNvSpPr>
            <a:spLocks noGrp="1"/>
          </p:cNvSpPr>
          <p:nvPr>
            <p:ph type="ftr" sz="quarter" idx="11"/>
          </p:nvPr>
        </p:nvSpPr>
        <p:spPr/>
        <p:txBody>
          <a:bodyPr/>
          <a:lstStyle/>
          <a:p>
            <a:r>
              <a:rPr lang="en-US" dirty="0"/>
              <a:t>Milestone 2</a:t>
            </a:r>
          </a:p>
        </p:txBody>
      </p:sp>
      <p:sp>
        <p:nvSpPr>
          <p:cNvPr id="6" name="Slide Number Placeholder 5">
            <a:extLst>
              <a:ext uri="{FF2B5EF4-FFF2-40B4-BE49-F238E27FC236}">
                <a16:creationId xmlns:a16="http://schemas.microsoft.com/office/drawing/2014/main" id="{82F7967D-518B-48FA-91C8-8AB395244FB9}"/>
              </a:ext>
            </a:extLst>
          </p:cNvPr>
          <p:cNvSpPr>
            <a:spLocks noGrp="1"/>
          </p:cNvSpPr>
          <p:nvPr>
            <p:ph type="sldNum" sz="quarter" idx="12"/>
          </p:nvPr>
        </p:nvSpPr>
        <p:spPr/>
        <p:txBody>
          <a:bodyPr/>
          <a:lstStyle/>
          <a:p>
            <a:fld id="{53AC02A1-1A18-463A-B0E3-95387BCC8A62}" type="slidenum">
              <a:rPr lang="en-US" smtClean="0"/>
              <a:t>22</a:t>
            </a:fld>
            <a:endParaRPr lang="en-US"/>
          </a:p>
        </p:txBody>
      </p:sp>
      <p:sp>
        <p:nvSpPr>
          <p:cNvPr id="15" name="Content Placeholder 2">
            <a:extLst>
              <a:ext uri="{FF2B5EF4-FFF2-40B4-BE49-F238E27FC236}">
                <a16:creationId xmlns:a16="http://schemas.microsoft.com/office/drawing/2014/main" id="{06455632-8D7F-4562-82FF-E93BF004BDDB}"/>
              </a:ext>
            </a:extLst>
          </p:cNvPr>
          <p:cNvSpPr>
            <a:spLocks noGrp="1"/>
          </p:cNvSpPr>
          <p:nvPr>
            <p:ph idx="1"/>
          </p:nvPr>
        </p:nvSpPr>
        <p:spPr>
          <a:xfrm>
            <a:off x="704243" y="1342453"/>
            <a:ext cx="10515600" cy="5093887"/>
          </a:xfrm>
        </p:spPr>
        <p:txBody>
          <a:bodyPr>
            <a:noAutofit/>
          </a:bodyPr>
          <a:lstStyle/>
          <a:p>
            <a:pPr marL="64008" indent="-182880">
              <a:lnSpc>
                <a:spcPct val="100000"/>
              </a:lnSpc>
              <a:spcBef>
                <a:spcPts val="1200"/>
              </a:spcBef>
              <a:buNone/>
            </a:pPr>
            <a:r>
              <a:rPr lang="en-US" sz="1600" dirty="0"/>
              <a:t>1. Data split into train and test as follows </a:t>
            </a:r>
          </a:p>
          <a:p>
            <a:pPr marL="548640" lvl="2">
              <a:lnSpc>
                <a:spcPct val="100000"/>
              </a:lnSpc>
              <a:spcBef>
                <a:spcPts val="1200"/>
              </a:spcBef>
            </a:pPr>
            <a:r>
              <a:rPr lang="en-US" sz="1600" dirty="0"/>
              <a:t>Time range for modeling (</a:t>
            </a:r>
            <a:r>
              <a:rPr lang="en-US" sz="1600" dirty="0" err="1"/>
              <a:t>df_train</a:t>
            </a:r>
            <a:r>
              <a:rPr lang="en-US" sz="1600" dirty="0"/>
              <a:t>) :1983-01-01 to 2014-01-01  </a:t>
            </a:r>
          </a:p>
          <a:p>
            <a:pPr marL="548640" lvl="2">
              <a:lnSpc>
                <a:spcPct val="100000"/>
              </a:lnSpc>
              <a:spcBef>
                <a:spcPts val="600"/>
              </a:spcBef>
            </a:pPr>
            <a:r>
              <a:rPr lang="en-US" sz="1600" dirty="0"/>
              <a:t>Time range for testing (</a:t>
            </a:r>
            <a:r>
              <a:rPr lang="en-US" sz="1600" dirty="0" err="1"/>
              <a:t>df_test</a:t>
            </a:r>
            <a:r>
              <a:rPr lang="en-US" sz="1600" dirty="0"/>
              <a:t>): 2014-01-01 to 2016-07-01	</a:t>
            </a:r>
          </a:p>
          <a:p>
            <a:pPr marL="548640" lvl="2">
              <a:lnSpc>
                <a:spcPct val="100000"/>
              </a:lnSpc>
              <a:spcBef>
                <a:spcPts val="600"/>
              </a:spcBef>
            </a:pPr>
            <a:r>
              <a:rPr lang="en-US" sz="1600" dirty="0"/>
              <a:t>Model used also for forecasting data into future time frame 2016-07-01 to 2017-07-01</a:t>
            </a:r>
          </a:p>
          <a:p>
            <a:pPr marL="91440" indent="-342900">
              <a:lnSpc>
                <a:spcPct val="100000"/>
              </a:lnSpc>
              <a:spcBef>
                <a:spcPts val="600"/>
              </a:spcBef>
              <a:buAutoNum type="arabicPeriod" startAt="2"/>
            </a:pPr>
            <a:endParaRPr lang="en-US" sz="1600" dirty="0"/>
          </a:p>
          <a:p>
            <a:pPr marL="91440" indent="-342900">
              <a:lnSpc>
                <a:spcPct val="100000"/>
              </a:lnSpc>
              <a:spcBef>
                <a:spcPts val="600"/>
              </a:spcBef>
              <a:buAutoNum type="arabicPeriod" startAt="2"/>
            </a:pPr>
            <a:r>
              <a:rPr lang="en-US" sz="1600" dirty="0" err="1"/>
              <a:t>df_train</a:t>
            </a:r>
            <a:r>
              <a:rPr lang="en-US" sz="1600" dirty="0"/>
              <a:t> was input directly (no differencing) as d=1 was set together with the seasonal differencing S=12 in the model. </a:t>
            </a:r>
          </a:p>
          <a:p>
            <a:pPr marL="91440" indent="-342900">
              <a:lnSpc>
                <a:spcPct val="100000"/>
              </a:lnSpc>
              <a:spcBef>
                <a:spcPts val="1200"/>
              </a:spcBef>
              <a:buAutoNum type="arabicPeriod" startAt="2"/>
            </a:pPr>
            <a:r>
              <a:rPr lang="en-US" sz="1600" dirty="0"/>
              <a:t>Optimization for SARIMA model :</a:t>
            </a:r>
          </a:p>
          <a:p>
            <a:pPr marL="91440" indent="0">
              <a:lnSpc>
                <a:spcPct val="100000"/>
              </a:lnSpc>
              <a:spcBef>
                <a:spcPts val="1200"/>
              </a:spcBef>
              <a:buNone/>
            </a:pPr>
            <a:r>
              <a:rPr lang="en-US" sz="1600" dirty="0"/>
              <a:t>	a. Grid optimization with </a:t>
            </a:r>
            <a:r>
              <a:rPr lang="en-US" sz="1600" dirty="0" err="1"/>
              <a:t>p,d,q</a:t>
            </a:r>
            <a:r>
              <a:rPr lang="en-US" sz="1600" dirty="0"/>
              <a:t> in range(0,2) and using period 12 for seasonal differencing.	</a:t>
            </a:r>
          </a:p>
          <a:p>
            <a:pPr marL="91440" indent="0">
              <a:lnSpc>
                <a:spcPct val="100000"/>
              </a:lnSpc>
              <a:spcBef>
                <a:spcPts val="600"/>
              </a:spcBef>
              <a:buNone/>
            </a:pPr>
            <a:r>
              <a:rPr lang="en-US" sz="1600" dirty="0"/>
              <a:t>                 Minimization of </a:t>
            </a:r>
            <a:r>
              <a:rPr lang="en-US" sz="1600" dirty="0" err="1"/>
              <a:t>rmse</a:t>
            </a:r>
            <a:r>
              <a:rPr lang="en-US" sz="1600" dirty="0"/>
              <a:t> indicates: (pdq)x(P,D,Q,S) = (1, 1, 1)x(1, 0, 1, 12)</a:t>
            </a:r>
          </a:p>
          <a:p>
            <a:pPr marL="91440" indent="0">
              <a:lnSpc>
                <a:spcPct val="100000"/>
              </a:lnSpc>
              <a:spcBef>
                <a:spcPts val="600"/>
              </a:spcBef>
              <a:buNone/>
            </a:pPr>
            <a:r>
              <a:rPr lang="en-US" sz="1600" dirty="0"/>
              <a:t>	b. Optimization with </a:t>
            </a:r>
            <a:r>
              <a:rPr lang="en-US" sz="1600" dirty="0" err="1"/>
              <a:t>auto_arima</a:t>
            </a:r>
            <a:r>
              <a:rPr lang="en-US" sz="1600" dirty="0"/>
              <a:t>, using </a:t>
            </a:r>
            <a:r>
              <a:rPr lang="en-US" sz="1600" dirty="0" err="1"/>
              <a:t>aic</a:t>
            </a:r>
            <a:r>
              <a:rPr lang="en-US" sz="1600" dirty="0"/>
              <a:t> metric also gives : Best Model: SARIMAX(1, 1, 1)x(1, 0, 1, 12)             </a:t>
            </a:r>
          </a:p>
          <a:p>
            <a:pPr marL="91440" indent="0">
              <a:lnSpc>
                <a:spcPct val="100000"/>
              </a:lnSpc>
              <a:spcBef>
                <a:spcPts val="1200"/>
              </a:spcBef>
              <a:buNone/>
            </a:pPr>
            <a:r>
              <a:rPr lang="en-US" sz="1600" dirty="0"/>
              <a:t> </a:t>
            </a:r>
            <a:r>
              <a:rPr lang="en-US" sz="1600" i="1" dirty="0"/>
              <a:t>                                                             </a:t>
            </a:r>
            <a:r>
              <a:rPr lang="en-US" sz="1600" i="1" dirty="0">
                <a:latin typeface="Arial" panose="020B0604020202020204" pitchFamily="34" charset="0"/>
                <a:cs typeface="Arial" panose="020B0604020202020204" pitchFamily="34" charset="0"/>
              </a:rPr>
              <a:t>→</a:t>
            </a:r>
            <a:r>
              <a:rPr lang="en-US" sz="1600" i="1" dirty="0"/>
              <a:t>   Same SARIMA </a:t>
            </a:r>
            <a:r>
              <a:rPr lang="en-US" sz="1600" i="1" dirty="0" err="1"/>
              <a:t>hyperparmeters</a:t>
            </a:r>
            <a:r>
              <a:rPr lang="en-US" sz="1600" i="1" dirty="0"/>
              <a:t> found by the two methods</a:t>
            </a:r>
          </a:p>
          <a:p>
            <a:pPr marL="91440" indent="0">
              <a:lnSpc>
                <a:spcPct val="100000"/>
              </a:lnSpc>
              <a:spcBef>
                <a:spcPts val="1200"/>
              </a:spcBef>
              <a:buNone/>
            </a:pPr>
            <a:r>
              <a:rPr lang="en-US" sz="1600" dirty="0"/>
              <a:t>4. Model evaluated for train and test data. </a:t>
            </a:r>
          </a:p>
          <a:p>
            <a:pPr marL="91440" indent="0">
              <a:lnSpc>
                <a:spcPct val="100000"/>
              </a:lnSpc>
              <a:spcBef>
                <a:spcPts val="600"/>
              </a:spcBef>
              <a:buNone/>
            </a:pPr>
            <a:r>
              <a:rPr lang="en-US" sz="1600" dirty="0"/>
              <a:t>5. Forecast provided using SARIMAX(1, 1, 1)x(1, 0, 1, 12)  for time frame between 2016-07-01 to 2017-07-01.</a:t>
            </a:r>
          </a:p>
          <a:p>
            <a:pPr marL="91440" indent="0">
              <a:lnSpc>
                <a:spcPct val="100000"/>
              </a:lnSpc>
              <a:spcBef>
                <a:spcPts val="600"/>
              </a:spcBef>
              <a:buNone/>
            </a:pPr>
            <a:endParaRPr lang="en-US" sz="1600" dirty="0"/>
          </a:p>
        </p:txBody>
      </p:sp>
    </p:spTree>
    <p:extLst>
      <p:ext uri="{BB962C8B-B14F-4D97-AF65-F5344CB8AC3E}">
        <p14:creationId xmlns:p14="http://schemas.microsoft.com/office/powerpoint/2010/main" val="548455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ED0F-DC46-4469-87DF-BE3F007DB276}"/>
              </a:ext>
            </a:extLst>
          </p:cNvPr>
          <p:cNvSpPr>
            <a:spLocks noGrp="1"/>
          </p:cNvSpPr>
          <p:nvPr>
            <p:ph type="title"/>
          </p:nvPr>
        </p:nvSpPr>
        <p:spPr>
          <a:xfrm>
            <a:off x="704243" y="0"/>
            <a:ext cx="11200711" cy="990115"/>
          </a:xfrm>
        </p:spPr>
        <p:txBody>
          <a:bodyPr>
            <a:normAutofit/>
          </a:bodyPr>
          <a:lstStyle/>
          <a:p>
            <a:r>
              <a:rPr lang="en-US" dirty="0"/>
              <a:t>model 2 :SARIMA (</a:t>
            </a:r>
            <a:r>
              <a:rPr lang="en-US" cap="none" dirty="0" err="1"/>
              <a:t>p,d,q</a:t>
            </a:r>
            <a:r>
              <a:rPr lang="en-US" dirty="0"/>
              <a:t>)x(P,D,Q,S) = (1, 1, 1)x(1, 0, 1, 12)</a:t>
            </a:r>
          </a:p>
        </p:txBody>
      </p:sp>
      <p:sp>
        <p:nvSpPr>
          <p:cNvPr id="4" name="Date Placeholder 3">
            <a:extLst>
              <a:ext uri="{FF2B5EF4-FFF2-40B4-BE49-F238E27FC236}">
                <a16:creationId xmlns:a16="http://schemas.microsoft.com/office/drawing/2014/main" id="{59623B2E-5C6E-49C5-A471-D5A5D590BD2E}"/>
              </a:ext>
            </a:extLst>
          </p:cNvPr>
          <p:cNvSpPr>
            <a:spLocks noGrp="1"/>
          </p:cNvSpPr>
          <p:nvPr>
            <p:ph type="dt" sz="half" idx="10"/>
          </p:nvPr>
        </p:nvSpPr>
        <p:spPr/>
        <p:txBody>
          <a:bodyPr/>
          <a:lstStyle/>
          <a:p>
            <a:fld id="{7668686B-83EC-4D2A-9828-DCB394A27732}" type="datetime1">
              <a:rPr lang="en-US" smtClean="0"/>
              <a:t>8/14/2021</a:t>
            </a:fld>
            <a:endParaRPr lang="en-US"/>
          </a:p>
        </p:txBody>
      </p:sp>
      <p:sp>
        <p:nvSpPr>
          <p:cNvPr id="5" name="Footer Placeholder 4">
            <a:extLst>
              <a:ext uri="{FF2B5EF4-FFF2-40B4-BE49-F238E27FC236}">
                <a16:creationId xmlns:a16="http://schemas.microsoft.com/office/drawing/2014/main" id="{8669F2F0-8F06-40DB-B0A0-0834961CA1A2}"/>
              </a:ext>
            </a:extLst>
          </p:cNvPr>
          <p:cNvSpPr>
            <a:spLocks noGrp="1"/>
          </p:cNvSpPr>
          <p:nvPr>
            <p:ph type="ftr" sz="quarter" idx="11"/>
          </p:nvPr>
        </p:nvSpPr>
        <p:spPr/>
        <p:txBody>
          <a:bodyPr/>
          <a:lstStyle/>
          <a:p>
            <a:r>
              <a:rPr lang="en-US" dirty="0"/>
              <a:t>Milestone 2</a:t>
            </a:r>
          </a:p>
        </p:txBody>
      </p:sp>
      <p:sp>
        <p:nvSpPr>
          <p:cNvPr id="6" name="Slide Number Placeholder 5">
            <a:extLst>
              <a:ext uri="{FF2B5EF4-FFF2-40B4-BE49-F238E27FC236}">
                <a16:creationId xmlns:a16="http://schemas.microsoft.com/office/drawing/2014/main" id="{82F7967D-518B-48FA-91C8-8AB395244FB9}"/>
              </a:ext>
            </a:extLst>
          </p:cNvPr>
          <p:cNvSpPr>
            <a:spLocks noGrp="1"/>
          </p:cNvSpPr>
          <p:nvPr>
            <p:ph type="sldNum" sz="quarter" idx="12"/>
          </p:nvPr>
        </p:nvSpPr>
        <p:spPr/>
        <p:txBody>
          <a:bodyPr/>
          <a:lstStyle/>
          <a:p>
            <a:fld id="{53AC02A1-1A18-463A-B0E3-95387BCC8A62}" type="slidenum">
              <a:rPr lang="en-US" smtClean="0"/>
              <a:t>23</a:t>
            </a:fld>
            <a:endParaRPr lang="en-US"/>
          </a:p>
        </p:txBody>
      </p:sp>
      <p:pic>
        <p:nvPicPr>
          <p:cNvPr id="9" name="Picture 8">
            <a:extLst>
              <a:ext uri="{FF2B5EF4-FFF2-40B4-BE49-F238E27FC236}">
                <a16:creationId xmlns:a16="http://schemas.microsoft.com/office/drawing/2014/main" id="{6E33B816-5484-4B31-A8F3-8E9285F25D2F}"/>
              </a:ext>
            </a:extLst>
          </p:cNvPr>
          <p:cNvPicPr>
            <a:picLocks noChangeAspect="1"/>
          </p:cNvPicPr>
          <p:nvPr/>
        </p:nvPicPr>
        <p:blipFill>
          <a:blip r:embed="rId2"/>
          <a:stretch>
            <a:fillRect/>
          </a:stretch>
        </p:blipFill>
        <p:spPr>
          <a:xfrm>
            <a:off x="5589983" y="1333694"/>
            <a:ext cx="6314971" cy="3229917"/>
          </a:xfrm>
          <a:prstGeom prst="rect">
            <a:avLst/>
          </a:prstGeom>
        </p:spPr>
      </p:pic>
      <p:sp>
        <p:nvSpPr>
          <p:cNvPr id="12" name="TextBox 11">
            <a:extLst>
              <a:ext uri="{FF2B5EF4-FFF2-40B4-BE49-F238E27FC236}">
                <a16:creationId xmlns:a16="http://schemas.microsoft.com/office/drawing/2014/main" id="{86A91273-41B0-4B9D-9E24-520CAC9F4E9E}"/>
              </a:ext>
            </a:extLst>
          </p:cNvPr>
          <p:cNvSpPr txBox="1"/>
          <p:nvPr/>
        </p:nvSpPr>
        <p:spPr>
          <a:xfrm>
            <a:off x="135525" y="907658"/>
            <a:ext cx="5233429" cy="3893374"/>
          </a:xfrm>
          <a:prstGeom prst="rect">
            <a:avLst/>
          </a:prstGeom>
          <a:noFill/>
        </p:spPr>
        <p:txBody>
          <a:bodyPr wrap="square" rtlCol="0">
            <a:spAutoFit/>
          </a:bodyPr>
          <a:lstStyle/>
          <a:p>
            <a:endParaRPr lang="en-US" sz="1300" dirty="0"/>
          </a:p>
          <a:p>
            <a:pPr marL="171450" indent="-171450">
              <a:buFont typeface="Arial" panose="020B0604020202020204" pitchFamily="34" charset="0"/>
              <a:buChar char="•"/>
            </a:pPr>
            <a:r>
              <a:rPr lang="en-US" sz="1300" dirty="0"/>
              <a:t>RMSE and Mean Absolute Percentage Error MAPE obtained on train and test data. </a:t>
            </a:r>
          </a:p>
          <a:p>
            <a:pPr marL="171450" indent="-171450">
              <a:buFont typeface="Arial" panose="020B0604020202020204" pitchFamily="34" charset="0"/>
              <a:buChar char="•"/>
            </a:pPr>
            <a:r>
              <a:rPr lang="en-US" sz="1300" dirty="0"/>
              <a:t>The </a:t>
            </a:r>
            <a:r>
              <a:rPr lang="en-US" sz="1300" dirty="0" err="1"/>
              <a:t>rmse</a:t>
            </a:r>
            <a:r>
              <a:rPr lang="en-US" sz="1300" dirty="0"/>
              <a:t> and MAPE on the train data is very good and better than on the test data. The MAPE on train is 7.3%. </a:t>
            </a:r>
          </a:p>
          <a:p>
            <a:pPr marL="171450" indent="-171450">
              <a:buFont typeface="Arial" panose="020B0604020202020204" pitchFamily="34" charset="0"/>
              <a:buChar char="•"/>
            </a:pPr>
            <a:r>
              <a:rPr lang="en-US" sz="1300" dirty="0"/>
              <a:t>The prediction on the test data shows higher </a:t>
            </a:r>
            <a:r>
              <a:rPr lang="en-US" sz="1300" dirty="0" err="1"/>
              <a:t>rmse</a:t>
            </a:r>
            <a:r>
              <a:rPr lang="en-US" sz="1300" dirty="0"/>
              <a:t> and higher MAPE(12.11%) than on the train data. This raises some concern of overfitting that will be further investigated. Will run model with larger test/smaller train to investigate further.</a:t>
            </a:r>
          </a:p>
          <a:p>
            <a:pPr marL="171450" indent="-171450">
              <a:buFont typeface="Arial" panose="020B0604020202020204" pitchFamily="34" charset="0"/>
              <a:buChar char="•"/>
            </a:pPr>
            <a:r>
              <a:rPr lang="en-US" sz="1300" dirty="0"/>
              <a:t>SARIMA model is more robust and less sensitive to input time frame (as was shown to be the case for the classical ARIMA(6,0,6)</a:t>
            </a:r>
          </a:p>
          <a:p>
            <a:pPr marL="171450" indent="-171450">
              <a:buFont typeface="Arial" panose="020B0604020202020204" pitchFamily="34" charset="0"/>
              <a:buChar char="•"/>
            </a:pPr>
            <a:r>
              <a:rPr lang="en-US" sz="1300" dirty="0"/>
              <a:t>Cross-Validation of this time series model, by splitting the data into several ranges, is recommended for final hyperparameter model validation.</a:t>
            </a:r>
          </a:p>
          <a:p>
            <a:pPr marL="171450" indent="-171450">
              <a:buFont typeface="Arial" panose="020B0604020202020204" pitchFamily="34" charset="0"/>
              <a:buChar char="•"/>
            </a:pPr>
            <a:r>
              <a:rPr lang="en-US" sz="1300" dirty="0"/>
              <a:t>Cross-Validation is strongly recommended for the SARIMA(1, 1, 1)x(1, 0, 1, 12) model as there is some suggestion of potential overfitting in the very low RMSE for the train data.</a:t>
            </a:r>
          </a:p>
          <a:p>
            <a:pPr marL="171450" indent="-171450">
              <a:buFont typeface="Arial" panose="020B0604020202020204" pitchFamily="34" charset="0"/>
              <a:buChar char="•"/>
            </a:pPr>
            <a:r>
              <a:rPr lang="en-US" sz="1300" dirty="0"/>
              <a:t>SARIMA (1, 1, 1)x(1, 0, 1, 12)  and ARIMA(6,0,6) show similar MAPE near 12% for the test data.</a:t>
            </a:r>
          </a:p>
        </p:txBody>
      </p:sp>
      <p:graphicFrame>
        <p:nvGraphicFramePr>
          <p:cNvPr id="13" name="Table 11">
            <a:extLst>
              <a:ext uri="{FF2B5EF4-FFF2-40B4-BE49-F238E27FC236}">
                <a16:creationId xmlns:a16="http://schemas.microsoft.com/office/drawing/2014/main" id="{416E700A-5840-46A7-8C11-0ED90514A8FE}"/>
              </a:ext>
            </a:extLst>
          </p:cNvPr>
          <p:cNvGraphicFramePr>
            <a:graphicFrameLocks noGrp="1"/>
          </p:cNvGraphicFramePr>
          <p:nvPr/>
        </p:nvGraphicFramePr>
        <p:xfrm>
          <a:off x="227822" y="5213958"/>
          <a:ext cx="10937289" cy="1036320"/>
        </p:xfrm>
        <a:graphic>
          <a:graphicData uri="http://schemas.openxmlformats.org/drawingml/2006/table">
            <a:tbl>
              <a:tblPr firstRow="1" bandRow="1">
                <a:tableStyleId>{F5AB1C69-6EDB-4FF4-983F-18BD219EF322}</a:tableStyleId>
              </a:tblPr>
              <a:tblGrid>
                <a:gridCol w="2844822">
                  <a:extLst>
                    <a:ext uri="{9D8B030D-6E8A-4147-A177-3AD203B41FA5}">
                      <a16:colId xmlns:a16="http://schemas.microsoft.com/office/drawing/2014/main" val="1978173098"/>
                    </a:ext>
                  </a:extLst>
                </a:gridCol>
                <a:gridCol w="1530093">
                  <a:extLst>
                    <a:ext uri="{9D8B030D-6E8A-4147-A177-3AD203B41FA5}">
                      <a16:colId xmlns:a16="http://schemas.microsoft.com/office/drawing/2014/main" val="2639632198"/>
                    </a:ext>
                  </a:extLst>
                </a:gridCol>
                <a:gridCol w="2187458">
                  <a:extLst>
                    <a:ext uri="{9D8B030D-6E8A-4147-A177-3AD203B41FA5}">
                      <a16:colId xmlns:a16="http://schemas.microsoft.com/office/drawing/2014/main" val="713015334"/>
                    </a:ext>
                  </a:extLst>
                </a:gridCol>
                <a:gridCol w="2187458">
                  <a:extLst>
                    <a:ext uri="{9D8B030D-6E8A-4147-A177-3AD203B41FA5}">
                      <a16:colId xmlns:a16="http://schemas.microsoft.com/office/drawing/2014/main" val="1360691531"/>
                    </a:ext>
                  </a:extLst>
                </a:gridCol>
                <a:gridCol w="2187458">
                  <a:extLst>
                    <a:ext uri="{9D8B030D-6E8A-4147-A177-3AD203B41FA5}">
                      <a16:colId xmlns:a16="http://schemas.microsoft.com/office/drawing/2014/main" val="1093690622"/>
                    </a:ext>
                  </a:extLst>
                </a:gridCol>
              </a:tblGrid>
              <a:tr h="165499">
                <a:tc gridSpan="5">
                  <a:txBody>
                    <a:bodyPr/>
                    <a:lstStyle/>
                    <a:p>
                      <a:pPr algn="ctr"/>
                      <a:r>
                        <a:rPr lang="en-US" sz="1100" dirty="0"/>
                        <a:t>RMSE and MAPE Comparison</a:t>
                      </a:r>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extLst>
                  <a:ext uri="{0D108BD9-81ED-4DB2-BD59-A6C34878D82A}">
                    <a16:rowId xmlns:a16="http://schemas.microsoft.com/office/drawing/2014/main" val="3137080782"/>
                  </a:ext>
                </a:extLst>
              </a:tr>
              <a:tr h="165499">
                <a:tc>
                  <a:txBody>
                    <a:bodyPr/>
                    <a:lstStyle/>
                    <a:p>
                      <a:pPr algn="ctr"/>
                      <a:r>
                        <a:rPr lang="en-US" sz="1100" dirty="0"/>
                        <a:t>Model</a:t>
                      </a:r>
                    </a:p>
                  </a:txBody>
                  <a:tcPr/>
                </a:tc>
                <a:tc>
                  <a:txBody>
                    <a:bodyPr/>
                    <a:lstStyle/>
                    <a:p>
                      <a:pPr algn="ctr"/>
                      <a:r>
                        <a:rPr lang="en-US" sz="1100" dirty="0"/>
                        <a:t>RMSE train</a:t>
                      </a:r>
                    </a:p>
                  </a:txBody>
                  <a:tcPr/>
                </a:tc>
                <a:tc>
                  <a:txBody>
                    <a:bodyPr/>
                    <a:lstStyle/>
                    <a:p>
                      <a:pPr algn="ctr"/>
                      <a:r>
                        <a:rPr lang="en-US" sz="1100" dirty="0"/>
                        <a:t>MAPE train</a:t>
                      </a:r>
                    </a:p>
                  </a:txBody>
                  <a:tcPr/>
                </a:tc>
                <a:tc>
                  <a:txBody>
                    <a:bodyPr/>
                    <a:lstStyle/>
                    <a:p>
                      <a:pPr algn="ctr"/>
                      <a:r>
                        <a:rPr lang="en-US" sz="1100" dirty="0"/>
                        <a:t>RMSE test</a:t>
                      </a:r>
                    </a:p>
                  </a:txBody>
                  <a:tcPr/>
                </a:tc>
                <a:tc>
                  <a:txBody>
                    <a:bodyPr/>
                    <a:lstStyle/>
                    <a:p>
                      <a:pPr algn="ctr"/>
                      <a:r>
                        <a:rPr lang="en-US" sz="1100" dirty="0"/>
                        <a:t>MAPE test</a:t>
                      </a:r>
                    </a:p>
                  </a:txBody>
                  <a:tcPr/>
                </a:tc>
                <a:extLst>
                  <a:ext uri="{0D108BD9-81ED-4DB2-BD59-A6C34878D82A}">
                    <a16:rowId xmlns:a16="http://schemas.microsoft.com/office/drawing/2014/main" val="2121022347"/>
                  </a:ext>
                </a:extLst>
              </a:tr>
              <a:tr h="184582">
                <a:tc>
                  <a:txBody>
                    <a:bodyPr/>
                    <a:lstStyle/>
                    <a:p>
                      <a:pPr algn="ctr"/>
                      <a:r>
                        <a:rPr lang="en-US" sz="1100" dirty="0"/>
                        <a:t>ARIMA (6,0,6)</a:t>
                      </a:r>
                    </a:p>
                  </a:txBody>
                  <a:tcPr/>
                </a:tc>
                <a:tc>
                  <a:txBody>
                    <a:bodyPr/>
                    <a:lstStyle/>
                    <a:p>
                      <a:pPr algn="ctr"/>
                      <a:r>
                        <a:rPr lang="en-US" sz="1100" dirty="0"/>
                        <a:t>5.23</a:t>
                      </a:r>
                    </a:p>
                  </a:txBody>
                  <a:tcPr/>
                </a:tc>
                <a:tc>
                  <a:txBody>
                    <a:bodyPr/>
                    <a:lstStyle/>
                    <a:p>
                      <a:pPr algn="ctr"/>
                      <a:r>
                        <a:rPr lang="en-US" sz="1100" dirty="0"/>
                        <a:t>22.32%</a:t>
                      </a:r>
                    </a:p>
                  </a:txBody>
                  <a:tcPr/>
                </a:tc>
                <a:tc>
                  <a:txBody>
                    <a:bodyPr/>
                    <a:lstStyle/>
                    <a:p>
                      <a:pPr algn="ctr"/>
                      <a:r>
                        <a:rPr lang="en-US" sz="1100" dirty="0"/>
                        <a:t>5.87</a:t>
                      </a:r>
                    </a:p>
                  </a:txBody>
                  <a:tcPr/>
                </a:tc>
                <a:tc>
                  <a:txBody>
                    <a:bodyPr/>
                    <a:lstStyle/>
                    <a:p>
                      <a:pPr algn="ctr"/>
                      <a:r>
                        <a:rPr lang="en-US" sz="1100" dirty="0"/>
                        <a:t>11.58%</a:t>
                      </a:r>
                    </a:p>
                  </a:txBody>
                  <a:tcPr/>
                </a:tc>
                <a:extLst>
                  <a:ext uri="{0D108BD9-81ED-4DB2-BD59-A6C34878D82A}">
                    <a16:rowId xmlns:a16="http://schemas.microsoft.com/office/drawing/2014/main" val="1724409446"/>
                  </a:ext>
                </a:extLst>
              </a:tr>
              <a:tr h="165499">
                <a:tc>
                  <a:txBody>
                    <a:bodyPr/>
                    <a:lstStyle/>
                    <a:p>
                      <a:pPr algn="ctr"/>
                      <a:r>
                        <a:rPr lang="en-US" sz="1100" dirty="0"/>
                        <a:t>SARIMA (1, 1, 1)x(1, 0, 1, 12)</a:t>
                      </a:r>
                    </a:p>
                  </a:txBody>
                  <a:tcPr/>
                </a:tc>
                <a:tc>
                  <a:txBody>
                    <a:bodyPr/>
                    <a:lstStyle/>
                    <a:p>
                      <a:pPr algn="ctr"/>
                      <a:r>
                        <a:rPr lang="en-US" sz="1100" dirty="0"/>
                        <a:t>2.07</a:t>
                      </a:r>
                    </a:p>
                  </a:txBody>
                  <a:tcPr/>
                </a:tc>
                <a:tc>
                  <a:txBody>
                    <a:bodyPr/>
                    <a:lstStyle/>
                    <a:p>
                      <a:pPr algn="ctr"/>
                      <a:r>
                        <a:rPr lang="en-US" sz="1100" dirty="0"/>
                        <a:t>7.31%</a:t>
                      </a:r>
                    </a:p>
                  </a:txBody>
                  <a:tcPr/>
                </a:tc>
                <a:tc>
                  <a:txBody>
                    <a:bodyPr/>
                    <a:lstStyle/>
                    <a:p>
                      <a:pPr algn="ctr"/>
                      <a:r>
                        <a:rPr lang="en-US" sz="1100" dirty="0"/>
                        <a:t>6.03</a:t>
                      </a:r>
                    </a:p>
                  </a:txBody>
                  <a:tcPr/>
                </a:tc>
                <a:tc>
                  <a:txBody>
                    <a:bodyPr/>
                    <a:lstStyle/>
                    <a:p>
                      <a:pPr algn="ctr"/>
                      <a:r>
                        <a:rPr lang="en-US" sz="1100" dirty="0"/>
                        <a:t>12.11%</a:t>
                      </a:r>
                    </a:p>
                  </a:txBody>
                  <a:tcPr/>
                </a:tc>
                <a:extLst>
                  <a:ext uri="{0D108BD9-81ED-4DB2-BD59-A6C34878D82A}">
                    <a16:rowId xmlns:a16="http://schemas.microsoft.com/office/drawing/2014/main" val="1810642287"/>
                  </a:ext>
                </a:extLst>
              </a:tr>
            </a:tbl>
          </a:graphicData>
        </a:graphic>
      </p:graphicFrame>
      <p:graphicFrame>
        <p:nvGraphicFramePr>
          <p:cNvPr id="10" name="Table 11">
            <a:extLst>
              <a:ext uri="{FF2B5EF4-FFF2-40B4-BE49-F238E27FC236}">
                <a16:creationId xmlns:a16="http://schemas.microsoft.com/office/drawing/2014/main" id="{DCBB8104-EC0A-4FB4-ACD0-219F2DC74740}"/>
              </a:ext>
            </a:extLst>
          </p:cNvPr>
          <p:cNvGraphicFramePr>
            <a:graphicFrameLocks noGrp="1"/>
          </p:cNvGraphicFramePr>
          <p:nvPr/>
        </p:nvGraphicFramePr>
        <p:xfrm>
          <a:off x="1327699" y="3907683"/>
          <a:ext cx="5589682" cy="762000"/>
        </p:xfrm>
        <a:graphic>
          <a:graphicData uri="http://schemas.openxmlformats.org/drawingml/2006/table">
            <a:tbl>
              <a:tblPr firstRow="1" bandRow="1">
                <a:tableStyleId>{F5AB1C69-6EDB-4FF4-983F-18BD219EF322}</a:tableStyleId>
              </a:tblPr>
              <a:tblGrid>
                <a:gridCol w="1453892">
                  <a:extLst>
                    <a:ext uri="{9D8B030D-6E8A-4147-A177-3AD203B41FA5}">
                      <a16:colId xmlns:a16="http://schemas.microsoft.com/office/drawing/2014/main" val="1978173098"/>
                    </a:ext>
                  </a:extLst>
                </a:gridCol>
                <a:gridCol w="781979">
                  <a:extLst>
                    <a:ext uri="{9D8B030D-6E8A-4147-A177-3AD203B41FA5}">
                      <a16:colId xmlns:a16="http://schemas.microsoft.com/office/drawing/2014/main" val="2639632198"/>
                    </a:ext>
                  </a:extLst>
                </a:gridCol>
                <a:gridCol w="1117937">
                  <a:extLst>
                    <a:ext uri="{9D8B030D-6E8A-4147-A177-3AD203B41FA5}">
                      <a16:colId xmlns:a16="http://schemas.microsoft.com/office/drawing/2014/main" val="713015334"/>
                    </a:ext>
                  </a:extLst>
                </a:gridCol>
                <a:gridCol w="1117937">
                  <a:extLst>
                    <a:ext uri="{9D8B030D-6E8A-4147-A177-3AD203B41FA5}">
                      <a16:colId xmlns:a16="http://schemas.microsoft.com/office/drawing/2014/main" val="1360691531"/>
                    </a:ext>
                  </a:extLst>
                </a:gridCol>
                <a:gridCol w="1117937">
                  <a:extLst>
                    <a:ext uri="{9D8B030D-6E8A-4147-A177-3AD203B41FA5}">
                      <a16:colId xmlns:a16="http://schemas.microsoft.com/office/drawing/2014/main" val="1093690622"/>
                    </a:ext>
                  </a:extLst>
                </a:gridCol>
              </a:tblGrid>
              <a:tr h="136690">
                <a:tc gridSpan="5">
                  <a:txBody>
                    <a:bodyPr/>
                    <a:lstStyle/>
                    <a:p>
                      <a:pPr algn="ctr"/>
                      <a:r>
                        <a:rPr lang="en-US" sz="800" dirty="0"/>
                        <a:t>RMSE and MAPE Comparison</a:t>
                      </a:r>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extLst>
                  <a:ext uri="{0D108BD9-81ED-4DB2-BD59-A6C34878D82A}">
                    <a16:rowId xmlns:a16="http://schemas.microsoft.com/office/drawing/2014/main" val="3137080782"/>
                  </a:ext>
                </a:extLst>
              </a:tr>
              <a:tr h="0">
                <a:tc>
                  <a:txBody>
                    <a:bodyPr/>
                    <a:lstStyle/>
                    <a:p>
                      <a:pPr algn="ctr"/>
                      <a:r>
                        <a:rPr lang="en-US" sz="800" dirty="0"/>
                        <a:t>Model</a:t>
                      </a:r>
                    </a:p>
                  </a:txBody>
                  <a:tcPr/>
                </a:tc>
                <a:tc>
                  <a:txBody>
                    <a:bodyPr/>
                    <a:lstStyle/>
                    <a:p>
                      <a:pPr algn="ctr"/>
                      <a:r>
                        <a:rPr lang="en-US" sz="800" dirty="0"/>
                        <a:t>RMSE train</a:t>
                      </a:r>
                    </a:p>
                  </a:txBody>
                  <a:tcPr/>
                </a:tc>
                <a:tc>
                  <a:txBody>
                    <a:bodyPr/>
                    <a:lstStyle/>
                    <a:p>
                      <a:pPr algn="ctr"/>
                      <a:r>
                        <a:rPr lang="en-US" sz="800" dirty="0"/>
                        <a:t>MAPE train</a:t>
                      </a:r>
                    </a:p>
                  </a:txBody>
                  <a:tcPr/>
                </a:tc>
                <a:tc>
                  <a:txBody>
                    <a:bodyPr/>
                    <a:lstStyle/>
                    <a:p>
                      <a:pPr algn="ctr"/>
                      <a:r>
                        <a:rPr lang="en-US" sz="800" dirty="0"/>
                        <a:t>RMSE test</a:t>
                      </a:r>
                    </a:p>
                  </a:txBody>
                  <a:tcPr/>
                </a:tc>
                <a:tc>
                  <a:txBody>
                    <a:bodyPr/>
                    <a:lstStyle/>
                    <a:p>
                      <a:pPr algn="ctr"/>
                      <a:r>
                        <a:rPr lang="en-US" sz="800" dirty="0"/>
                        <a:t>MAPE test</a:t>
                      </a:r>
                    </a:p>
                  </a:txBody>
                  <a:tcPr/>
                </a:tc>
                <a:extLst>
                  <a:ext uri="{0D108BD9-81ED-4DB2-BD59-A6C34878D82A}">
                    <a16:rowId xmlns:a16="http://schemas.microsoft.com/office/drawing/2014/main" val="2121022347"/>
                  </a:ext>
                </a:extLst>
              </a:tr>
              <a:tr h="214798">
                <a:tc>
                  <a:txBody>
                    <a:bodyPr/>
                    <a:lstStyle/>
                    <a:p>
                      <a:pPr algn="ctr"/>
                      <a:r>
                        <a:rPr lang="en-US" sz="800" dirty="0"/>
                        <a:t>SARIMA(1, 1, 1)x(1, 0, 1, 12)</a:t>
                      </a:r>
                    </a:p>
                  </a:txBody>
                  <a:tcPr/>
                </a:tc>
                <a:tc>
                  <a:txBody>
                    <a:bodyPr/>
                    <a:lstStyle/>
                    <a:p>
                      <a:pPr algn="ctr"/>
                      <a:r>
                        <a:rPr lang="en-US" sz="800" dirty="0"/>
                        <a:t>2.07</a:t>
                      </a:r>
                    </a:p>
                  </a:txBody>
                  <a:tcPr/>
                </a:tc>
                <a:tc>
                  <a:txBody>
                    <a:bodyPr/>
                    <a:lstStyle/>
                    <a:p>
                      <a:pPr algn="ctr"/>
                      <a:r>
                        <a:rPr lang="en-US" sz="800" dirty="0"/>
                        <a:t>7.31%</a:t>
                      </a:r>
                    </a:p>
                  </a:txBody>
                  <a:tcPr/>
                </a:tc>
                <a:tc>
                  <a:txBody>
                    <a:bodyPr/>
                    <a:lstStyle/>
                    <a:p>
                      <a:pPr algn="ctr"/>
                      <a:r>
                        <a:rPr lang="en-US" sz="800" dirty="0"/>
                        <a:t>6.03</a:t>
                      </a:r>
                    </a:p>
                  </a:txBody>
                  <a:tcPr/>
                </a:tc>
                <a:tc>
                  <a:txBody>
                    <a:bodyPr/>
                    <a:lstStyle/>
                    <a:p>
                      <a:pPr algn="ctr"/>
                      <a:r>
                        <a:rPr lang="en-US" sz="800" dirty="0"/>
                        <a:t>12.11%</a:t>
                      </a:r>
                    </a:p>
                  </a:txBody>
                  <a:tcPr/>
                </a:tc>
                <a:extLst>
                  <a:ext uri="{0D108BD9-81ED-4DB2-BD59-A6C34878D82A}">
                    <a16:rowId xmlns:a16="http://schemas.microsoft.com/office/drawing/2014/main" val="1810642287"/>
                  </a:ext>
                </a:extLst>
              </a:tr>
            </a:tbl>
          </a:graphicData>
        </a:graphic>
      </p:graphicFrame>
    </p:spTree>
    <p:extLst>
      <p:ext uri="{BB962C8B-B14F-4D97-AF65-F5344CB8AC3E}">
        <p14:creationId xmlns:p14="http://schemas.microsoft.com/office/powerpoint/2010/main" val="51838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0794-EDC9-4EAF-953E-48EFFFA5E45B}"/>
              </a:ext>
            </a:extLst>
          </p:cNvPr>
          <p:cNvSpPr>
            <a:spLocks noGrp="1"/>
          </p:cNvSpPr>
          <p:nvPr>
            <p:ph type="title"/>
          </p:nvPr>
        </p:nvSpPr>
        <p:spPr/>
        <p:txBody>
          <a:bodyPr>
            <a:normAutofit/>
          </a:bodyPr>
          <a:lstStyle/>
          <a:p>
            <a:r>
              <a:rPr lang="en-US" b="1" dirty="0">
                <a:solidFill>
                  <a:srgbClr val="000000"/>
                </a:solidFill>
                <a:effectLst/>
              </a:rPr>
              <a:t>Proposal for the final solution design</a:t>
            </a:r>
            <a:endParaRPr lang="en-US" dirty="0"/>
          </a:p>
        </p:txBody>
      </p:sp>
      <p:sp>
        <p:nvSpPr>
          <p:cNvPr id="4" name="Date Placeholder 3">
            <a:extLst>
              <a:ext uri="{FF2B5EF4-FFF2-40B4-BE49-F238E27FC236}">
                <a16:creationId xmlns:a16="http://schemas.microsoft.com/office/drawing/2014/main" id="{F6455FF8-80D6-4B4B-B579-A2B3DE3588B0}"/>
              </a:ext>
            </a:extLst>
          </p:cNvPr>
          <p:cNvSpPr>
            <a:spLocks noGrp="1"/>
          </p:cNvSpPr>
          <p:nvPr>
            <p:ph type="dt" sz="half" idx="10"/>
          </p:nvPr>
        </p:nvSpPr>
        <p:spPr/>
        <p:txBody>
          <a:bodyPr/>
          <a:lstStyle/>
          <a:p>
            <a:fld id="{56BE3221-2794-4102-9B07-6D2349E928DD}" type="datetime1">
              <a:rPr lang="en-US" smtClean="0"/>
              <a:t>8/14/2021</a:t>
            </a:fld>
            <a:endParaRPr lang="en-US"/>
          </a:p>
        </p:txBody>
      </p:sp>
      <p:sp>
        <p:nvSpPr>
          <p:cNvPr id="5" name="Footer Placeholder 4">
            <a:extLst>
              <a:ext uri="{FF2B5EF4-FFF2-40B4-BE49-F238E27FC236}">
                <a16:creationId xmlns:a16="http://schemas.microsoft.com/office/drawing/2014/main" id="{74BED002-680E-47D3-BD32-E8BC222D5D03}"/>
              </a:ext>
            </a:extLst>
          </p:cNvPr>
          <p:cNvSpPr>
            <a:spLocks noGrp="1"/>
          </p:cNvSpPr>
          <p:nvPr>
            <p:ph type="ftr" sz="quarter" idx="11"/>
          </p:nvPr>
        </p:nvSpPr>
        <p:spPr/>
        <p:txBody>
          <a:bodyPr/>
          <a:lstStyle/>
          <a:p>
            <a:r>
              <a:rPr lang="en-US" dirty="0"/>
              <a:t>Milestone 2</a:t>
            </a:r>
          </a:p>
        </p:txBody>
      </p:sp>
      <p:sp>
        <p:nvSpPr>
          <p:cNvPr id="6" name="Slide Number Placeholder 5">
            <a:extLst>
              <a:ext uri="{FF2B5EF4-FFF2-40B4-BE49-F238E27FC236}">
                <a16:creationId xmlns:a16="http://schemas.microsoft.com/office/drawing/2014/main" id="{4232A246-2025-40F0-83DF-F183B4FAE646}"/>
              </a:ext>
            </a:extLst>
          </p:cNvPr>
          <p:cNvSpPr>
            <a:spLocks noGrp="1"/>
          </p:cNvSpPr>
          <p:nvPr>
            <p:ph type="sldNum" sz="quarter" idx="12"/>
          </p:nvPr>
        </p:nvSpPr>
        <p:spPr/>
        <p:txBody>
          <a:bodyPr/>
          <a:lstStyle/>
          <a:p>
            <a:fld id="{53AC02A1-1A18-463A-B0E3-95387BCC8A62}" type="slidenum">
              <a:rPr lang="en-US" smtClean="0"/>
              <a:t>24</a:t>
            </a:fld>
            <a:endParaRPr lang="en-US"/>
          </a:p>
        </p:txBody>
      </p:sp>
      <p:sp>
        <p:nvSpPr>
          <p:cNvPr id="15" name="TextBox 14">
            <a:extLst>
              <a:ext uri="{FF2B5EF4-FFF2-40B4-BE49-F238E27FC236}">
                <a16:creationId xmlns:a16="http://schemas.microsoft.com/office/drawing/2014/main" id="{3928167C-F2E4-44C8-BBF7-21F3B0E60796}"/>
              </a:ext>
            </a:extLst>
          </p:cNvPr>
          <p:cNvSpPr txBox="1"/>
          <p:nvPr/>
        </p:nvSpPr>
        <p:spPr>
          <a:xfrm>
            <a:off x="704244" y="821473"/>
            <a:ext cx="11022639" cy="3539430"/>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rgbClr val="000000"/>
                </a:solidFill>
                <a:effectLst/>
              </a:rPr>
              <a:t>Both the Classical ARIMA(6,0,6) and </a:t>
            </a:r>
            <a:r>
              <a:rPr lang="pt-BR" sz="1600" b="0" i="0" dirty="0">
                <a:solidFill>
                  <a:srgbClr val="000000"/>
                </a:solidFill>
                <a:effectLst/>
              </a:rPr>
              <a:t>SARIMA(1, 1, 1)x(1, 0, 1, 12) were found to show good predictability with MAPE on the test data is similar and near 12% for both models.  </a:t>
            </a:r>
          </a:p>
          <a:p>
            <a:pPr marL="285750" indent="-285750">
              <a:buFont typeface="Arial" panose="020B0604020202020204" pitchFamily="34" charset="0"/>
              <a:buChar char="•"/>
            </a:pPr>
            <a:r>
              <a:rPr lang="pt-BR" sz="1600" dirty="0">
                <a:solidFill>
                  <a:srgbClr val="000000"/>
                </a:solidFill>
              </a:rPr>
              <a:t>Forecasted NNEIEUS emissions are very similar for both models built.</a:t>
            </a:r>
            <a:endParaRPr lang="pt-BR" sz="1600" b="0" i="0" dirty="0">
              <a:solidFill>
                <a:srgbClr val="000000"/>
              </a:solidFill>
              <a:effectLst/>
            </a:endParaRPr>
          </a:p>
          <a:p>
            <a:pPr marL="285750" indent="-285750">
              <a:buFont typeface="Arial" panose="020B0604020202020204" pitchFamily="34" charset="0"/>
              <a:buChar char="•"/>
            </a:pPr>
            <a:r>
              <a:rPr lang="pt-BR" sz="1600" dirty="0">
                <a:solidFill>
                  <a:srgbClr val="000000"/>
                </a:solidFill>
              </a:rPr>
              <a:t>While the SARIMA model is expected to handle seasonality better and is likely a more robust model,  signs of potential overfitting require further investigation before implementation.</a:t>
            </a:r>
          </a:p>
          <a:p>
            <a:r>
              <a:rPr lang="pt-BR" sz="1600" dirty="0">
                <a:solidFill>
                  <a:srgbClr val="000000"/>
                </a:solidFill>
              </a:rPr>
              <a:t> </a:t>
            </a:r>
          </a:p>
          <a:p>
            <a:r>
              <a:rPr lang="en-US" sz="1600" b="1" dirty="0">
                <a:solidFill>
                  <a:srgbClr val="000000"/>
                </a:solidFill>
                <a:effectLst/>
                <a:latin typeface="+mj-lt"/>
              </a:rPr>
              <a:t>Key recommendations for the criterion (implementation)</a:t>
            </a:r>
            <a:endParaRPr lang="pt-BR" sz="1600" b="1" dirty="0">
              <a:solidFill>
                <a:srgbClr val="000000"/>
              </a:solidFill>
            </a:endParaRPr>
          </a:p>
          <a:p>
            <a:pPr marL="285750" indent="-285750">
              <a:buFont typeface="Arial" panose="020B0604020202020204" pitchFamily="34" charset="0"/>
              <a:buChar char="•"/>
            </a:pPr>
            <a:r>
              <a:rPr lang="pt-BR" sz="1600" dirty="0">
                <a:solidFill>
                  <a:srgbClr val="000000"/>
                </a:solidFill>
              </a:rPr>
              <a:t>Recommend the more robust </a:t>
            </a:r>
            <a:r>
              <a:rPr lang="pt-BR" sz="1600" b="0" i="0" dirty="0">
                <a:solidFill>
                  <a:srgbClr val="000000"/>
                </a:solidFill>
                <a:effectLst/>
              </a:rPr>
              <a:t>SARIMA(1, 1, 1)x(1, 0, 1, 12) if overfitting can be discarded. </a:t>
            </a:r>
            <a:endParaRPr lang="pt-BR" sz="1600" dirty="0">
              <a:solidFill>
                <a:srgbClr val="000000"/>
              </a:solidFill>
            </a:endParaRPr>
          </a:p>
          <a:p>
            <a:pPr marL="285750" indent="-285750">
              <a:buFont typeface="Arial" panose="020B0604020202020204" pitchFamily="34" charset="0"/>
              <a:buChar char="•"/>
            </a:pPr>
            <a:r>
              <a:rPr lang="pt-BR" sz="1600" b="0" i="0" dirty="0">
                <a:solidFill>
                  <a:srgbClr val="000000"/>
                </a:solidFill>
                <a:effectLst/>
              </a:rPr>
              <a:t>Further validation of these hyperparameters recommended through cross-validation.  </a:t>
            </a:r>
          </a:p>
          <a:p>
            <a:pPr marL="285750" indent="-285750">
              <a:buFont typeface="Arial" panose="020B0604020202020204" pitchFamily="34" charset="0"/>
              <a:buChar char="•"/>
            </a:pPr>
            <a:r>
              <a:rPr lang="pt-BR" sz="1600" dirty="0">
                <a:solidFill>
                  <a:srgbClr val="000000"/>
                </a:solidFill>
              </a:rPr>
              <a:t>SARIMA</a:t>
            </a:r>
            <a:r>
              <a:rPr lang="pt-BR" sz="1600" b="0" i="0" dirty="0">
                <a:solidFill>
                  <a:srgbClr val="000000"/>
                </a:solidFill>
                <a:effectLst/>
              </a:rPr>
              <a:t> (1, 1, 1)x(1, 0, 1, 12)</a:t>
            </a:r>
            <a:r>
              <a:rPr lang="pt-BR" sz="1600" dirty="0">
                <a:solidFill>
                  <a:srgbClr val="000000"/>
                </a:solidFill>
              </a:rPr>
              <a:t> model, is likely a more robust model that can better handle variations in out of sample data.</a:t>
            </a:r>
            <a:endParaRPr lang="pt-BR" sz="1600" b="0" i="0" dirty="0">
              <a:solidFill>
                <a:srgbClr val="000000"/>
              </a:solidFill>
              <a:effectLst/>
            </a:endParaRPr>
          </a:p>
          <a:p>
            <a:pPr marL="285750" indent="-285750">
              <a:buFont typeface="Arial" panose="020B0604020202020204" pitchFamily="34" charset="0"/>
              <a:buChar char="•"/>
            </a:pPr>
            <a:r>
              <a:rPr lang="pt-BR" sz="1600" dirty="0">
                <a:solidFill>
                  <a:srgbClr val="000000"/>
                </a:solidFill>
              </a:rPr>
              <a:t>If SARIMA</a:t>
            </a:r>
            <a:r>
              <a:rPr lang="pt-BR" sz="1600" b="0" i="0" dirty="0">
                <a:solidFill>
                  <a:srgbClr val="000000"/>
                </a:solidFill>
                <a:effectLst/>
              </a:rPr>
              <a:t> (1, 1, 1)x(1, 0, 1, 12)</a:t>
            </a:r>
            <a:r>
              <a:rPr lang="pt-BR" sz="1600" dirty="0">
                <a:solidFill>
                  <a:srgbClr val="000000"/>
                </a:solidFill>
              </a:rPr>
              <a:t> model found to overfit, then ARIMA(6,0,6) can be implemented. </a:t>
            </a:r>
          </a:p>
          <a:p>
            <a:pPr marL="285750" indent="-285750">
              <a:buFont typeface="Arial" panose="020B0604020202020204" pitchFamily="34" charset="0"/>
              <a:buChar char="•"/>
            </a:pPr>
            <a:r>
              <a:rPr lang="pt-BR" sz="1600" dirty="0">
                <a:solidFill>
                  <a:srgbClr val="000000"/>
                </a:solidFill>
              </a:rPr>
              <a:t>For clasical ARIMA(</a:t>
            </a:r>
            <a:r>
              <a:rPr lang="pt-BR" sz="1600">
                <a:solidFill>
                  <a:srgbClr val="000000"/>
                </a:solidFill>
              </a:rPr>
              <a:t>6,0,6), older </a:t>
            </a:r>
            <a:r>
              <a:rPr lang="pt-BR" sz="1600" dirty="0">
                <a:solidFill>
                  <a:srgbClr val="000000"/>
                </a:solidFill>
              </a:rPr>
              <a:t>data with flatter CO2 trend, needs to be excluded from the train data.  </a:t>
            </a:r>
          </a:p>
          <a:p>
            <a:endParaRPr lang="pt-BR" sz="1600" dirty="0">
              <a:solidFill>
                <a:srgbClr val="000000"/>
              </a:solidFill>
            </a:endParaRPr>
          </a:p>
        </p:txBody>
      </p:sp>
      <p:sp>
        <p:nvSpPr>
          <p:cNvPr id="16" name="TextBox 15">
            <a:extLst>
              <a:ext uri="{FF2B5EF4-FFF2-40B4-BE49-F238E27FC236}">
                <a16:creationId xmlns:a16="http://schemas.microsoft.com/office/drawing/2014/main" id="{637DF49C-0135-407F-B809-620ADE47AD69}"/>
              </a:ext>
            </a:extLst>
          </p:cNvPr>
          <p:cNvSpPr txBox="1"/>
          <p:nvPr/>
        </p:nvSpPr>
        <p:spPr>
          <a:xfrm>
            <a:off x="332012" y="5565828"/>
            <a:ext cx="9382992" cy="646331"/>
          </a:xfrm>
          <a:prstGeom prst="rect">
            <a:avLst/>
          </a:prstGeom>
          <a:noFill/>
        </p:spPr>
        <p:txBody>
          <a:bodyPr wrap="square">
            <a:spAutoFit/>
          </a:bodyPr>
          <a:lstStyle/>
          <a:p>
            <a:pPr marL="365760" lvl="3"/>
            <a:r>
              <a:rPr kumimoji="0" lang="en-US" sz="1200" b="1" i="0" u="none" strike="noStrike" kern="1200" cap="none" spc="0" normalizeH="0" baseline="0" noProof="0" dirty="0">
                <a:ln>
                  <a:noFill/>
                </a:ln>
                <a:solidFill>
                  <a:srgbClr val="000000"/>
                </a:solidFill>
                <a:effectLst/>
                <a:uLnTx/>
                <a:uFillTx/>
                <a:ea typeface="+mn-ea"/>
                <a:cs typeface="+mn-cs"/>
              </a:rPr>
              <a:t>References</a:t>
            </a:r>
          </a:p>
          <a:p>
            <a:pPr marL="365760" lvl="3"/>
            <a:r>
              <a:rPr lang="en-US" sz="1200" dirty="0">
                <a:hlinkClick r:id="rId2"/>
              </a:rPr>
              <a:t>https://www.eia.gov/electricity/data.php</a:t>
            </a:r>
            <a:endParaRPr lang="en-US" sz="1200" dirty="0"/>
          </a:p>
          <a:p>
            <a:pPr marL="365760" lvl="3"/>
            <a:r>
              <a:rPr lang="en-US" sz="1200" dirty="0"/>
              <a:t>https://www.eia.gov/electricity/</a:t>
            </a:r>
          </a:p>
        </p:txBody>
      </p:sp>
      <p:pic>
        <p:nvPicPr>
          <p:cNvPr id="29" name="Picture 28">
            <a:extLst>
              <a:ext uri="{FF2B5EF4-FFF2-40B4-BE49-F238E27FC236}">
                <a16:creationId xmlns:a16="http://schemas.microsoft.com/office/drawing/2014/main" id="{98ED6002-497B-4729-98C2-0A7CA61242B6}"/>
              </a:ext>
            </a:extLst>
          </p:cNvPr>
          <p:cNvPicPr>
            <a:picLocks noChangeAspect="1"/>
          </p:cNvPicPr>
          <p:nvPr/>
        </p:nvPicPr>
        <p:blipFill>
          <a:blip r:embed="rId3"/>
          <a:stretch>
            <a:fillRect/>
          </a:stretch>
        </p:blipFill>
        <p:spPr>
          <a:xfrm>
            <a:off x="7386501" y="4137768"/>
            <a:ext cx="3967299" cy="2218582"/>
          </a:xfrm>
          <a:prstGeom prst="rect">
            <a:avLst/>
          </a:prstGeom>
          <a:solidFill>
            <a:schemeClr val="bg2"/>
          </a:solidFill>
        </p:spPr>
      </p:pic>
    </p:spTree>
    <p:extLst>
      <p:ext uri="{BB962C8B-B14F-4D97-AF65-F5344CB8AC3E}">
        <p14:creationId xmlns:p14="http://schemas.microsoft.com/office/powerpoint/2010/main" val="2744254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806028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ED0F-DC46-4469-87DF-BE3F007DB276}"/>
              </a:ext>
            </a:extLst>
          </p:cNvPr>
          <p:cNvSpPr>
            <a:spLocks noGrp="1"/>
          </p:cNvSpPr>
          <p:nvPr>
            <p:ph type="title"/>
          </p:nvPr>
        </p:nvSpPr>
        <p:spPr>
          <a:xfrm>
            <a:off x="615466" y="0"/>
            <a:ext cx="11200711" cy="990115"/>
          </a:xfrm>
        </p:spPr>
        <p:txBody>
          <a:bodyPr>
            <a:normAutofit/>
          </a:bodyPr>
          <a:lstStyle/>
          <a:p>
            <a:r>
              <a:rPr lang="en-US" dirty="0"/>
              <a:t>model Comparison</a:t>
            </a:r>
          </a:p>
        </p:txBody>
      </p:sp>
      <p:sp>
        <p:nvSpPr>
          <p:cNvPr id="4" name="Date Placeholder 3">
            <a:extLst>
              <a:ext uri="{FF2B5EF4-FFF2-40B4-BE49-F238E27FC236}">
                <a16:creationId xmlns:a16="http://schemas.microsoft.com/office/drawing/2014/main" id="{59623B2E-5C6E-49C5-A471-D5A5D590BD2E}"/>
              </a:ext>
            </a:extLst>
          </p:cNvPr>
          <p:cNvSpPr>
            <a:spLocks noGrp="1"/>
          </p:cNvSpPr>
          <p:nvPr>
            <p:ph type="dt" sz="half" idx="10"/>
          </p:nvPr>
        </p:nvSpPr>
        <p:spPr/>
        <p:txBody>
          <a:bodyPr/>
          <a:lstStyle/>
          <a:p>
            <a:fld id="{7668686B-83EC-4D2A-9828-DCB394A27732}" type="datetime1">
              <a:rPr lang="en-US" smtClean="0"/>
              <a:t>8/14/2021</a:t>
            </a:fld>
            <a:endParaRPr lang="en-US"/>
          </a:p>
        </p:txBody>
      </p:sp>
      <p:sp>
        <p:nvSpPr>
          <p:cNvPr id="5" name="Footer Placeholder 4">
            <a:extLst>
              <a:ext uri="{FF2B5EF4-FFF2-40B4-BE49-F238E27FC236}">
                <a16:creationId xmlns:a16="http://schemas.microsoft.com/office/drawing/2014/main" id="{8669F2F0-8F06-40DB-B0A0-0834961CA1A2}"/>
              </a:ext>
            </a:extLst>
          </p:cNvPr>
          <p:cNvSpPr>
            <a:spLocks noGrp="1"/>
          </p:cNvSpPr>
          <p:nvPr>
            <p:ph type="ftr" sz="quarter" idx="11"/>
          </p:nvPr>
        </p:nvSpPr>
        <p:spPr/>
        <p:txBody>
          <a:bodyPr/>
          <a:lstStyle/>
          <a:p>
            <a:r>
              <a:rPr lang="en-US" dirty="0"/>
              <a:t>Milestone 2</a:t>
            </a:r>
          </a:p>
        </p:txBody>
      </p:sp>
      <p:sp>
        <p:nvSpPr>
          <p:cNvPr id="6" name="Slide Number Placeholder 5">
            <a:extLst>
              <a:ext uri="{FF2B5EF4-FFF2-40B4-BE49-F238E27FC236}">
                <a16:creationId xmlns:a16="http://schemas.microsoft.com/office/drawing/2014/main" id="{82F7967D-518B-48FA-91C8-8AB395244FB9}"/>
              </a:ext>
            </a:extLst>
          </p:cNvPr>
          <p:cNvSpPr>
            <a:spLocks noGrp="1"/>
          </p:cNvSpPr>
          <p:nvPr>
            <p:ph type="sldNum" sz="quarter" idx="12"/>
          </p:nvPr>
        </p:nvSpPr>
        <p:spPr/>
        <p:txBody>
          <a:bodyPr/>
          <a:lstStyle/>
          <a:p>
            <a:fld id="{53AC02A1-1A18-463A-B0E3-95387BCC8A62}" type="slidenum">
              <a:rPr lang="en-US" smtClean="0"/>
              <a:t>26</a:t>
            </a:fld>
            <a:endParaRPr lang="en-US"/>
          </a:p>
        </p:txBody>
      </p:sp>
      <p:sp>
        <p:nvSpPr>
          <p:cNvPr id="15" name="Content Placeholder 2">
            <a:extLst>
              <a:ext uri="{FF2B5EF4-FFF2-40B4-BE49-F238E27FC236}">
                <a16:creationId xmlns:a16="http://schemas.microsoft.com/office/drawing/2014/main" id="{06455632-8D7F-4562-82FF-E93BF004BDDB}"/>
              </a:ext>
            </a:extLst>
          </p:cNvPr>
          <p:cNvSpPr>
            <a:spLocks noGrp="1"/>
          </p:cNvSpPr>
          <p:nvPr>
            <p:ph idx="1"/>
          </p:nvPr>
        </p:nvSpPr>
        <p:spPr>
          <a:xfrm>
            <a:off x="838200" y="1083076"/>
            <a:ext cx="10515600" cy="5093887"/>
          </a:xfrm>
        </p:spPr>
        <p:txBody>
          <a:bodyPr>
            <a:normAutofit/>
          </a:bodyPr>
          <a:lstStyle/>
          <a:p>
            <a:pPr marL="0" indent="0">
              <a:buNone/>
            </a:pPr>
            <a:r>
              <a:rPr lang="en-US" sz="1800" dirty="0"/>
              <a:t>1. und to be optimum.  Higher orders of p and q up to 12 were explored showing little or no gain.  </a:t>
            </a:r>
          </a:p>
          <a:p>
            <a:pPr marL="0" indent="0">
              <a:buNone/>
            </a:pPr>
            <a:endParaRPr lang="en-US" sz="1800" dirty="0"/>
          </a:p>
        </p:txBody>
      </p:sp>
      <p:graphicFrame>
        <p:nvGraphicFramePr>
          <p:cNvPr id="8" name="Table 11">
            <a:extLst>
              <a:ext uri="{FF2B5EF4-FFF2-40B4-BE49-F238E27FC236}">
                <a16:creationId xmlns:a16="http://schemas.microsoft.com/office/drawing/2014/main" id="{DCA83294-6C41-4314-9624-310CF7FC6B2E}"/>
              </a:ext>
            </a:extLst>
          </p:cNvPr>
          <p:cNvGraphicFramePr>
            <a:graphicFrameLocks noGrp="1"/>
          </p:cNvGraphicFramePr>
          <p:nvPr/>
        </p:nvGraphicFramePr>
        <p:xfrm>
          <a:off x="239697" y="1073524"/>
          <a:ext cx="10937289" cy="1036320"/>
        </p:xfrm>
        <a:graphic>
          <a:graphicData uri="http://schemas.openxmlformats.org/drawingml/2006/table">
            <a:tbl>
              <a:tblPr firstRow="1" bandRow="1">
                <a:tableStyleId>{F5AB1C69-6EDB-4FF4-983F-18BD219EF322}</a:tableStyleId>
              </a:tblPr>
              <a:tblGrid>
                <a:gridCol w="2844822">
                  <a:extLst>
                    <a:ext uri="{9D8B030D-6E8A-4147-A177-3AD203B41FA5}">
                      <a16:colId xmlns:a16="http://schemas.microsoft.com/office/drawing/2014/main" val="1978173098"/>
                    </a:ext>
                  </a:extLst>
                </a:gridCol>
                <a:gridCol w="1530093">
                  <a:extLst>
                    <a:ext uri="{9D8B030D-6E8A-4147-A177-3AD203B41FA5}">
                      <a16:colId xmlns:a16="http://schemas.microsoft.com/office/drawing/2014/main" val="2639632198"/>
                    </a:ext>
                  </a:extLst>
                </a:gridCol>
                <a:gridCol w="2187458">
                  <a:extLst>
                    <a:ext uri="{9D8B030D-6E8A-4147-A177-3AD203B41FA5}">
                      <a16:colId xmlns:a16="http://schemas.microsoft.com/office/drawing/2014/main" val="713015334"/>
                    </a:ext>
                  </a:extLst>
                </a:gridCol>
                <a:gridCol w="2187458">
                  <a:extLst>
                    <a:ext uri="{9D8B030D-6E8A-4147-A177-3AD203B41FA5}">
                      <a16:colId xmlns:a16="http://schemas.microsoft.com/office/drawing/2014/main" val="1360691531"/>
                    </a:ext>
                  </a:extLst>
                </a:gridCol>
                <a:gridCol w="2187458">
                  <a:extLst>
                    <a:ext uri="{9D8B030D-6E8A-4147-A177-3AD203B41FA5}">
                      <a16:colId xmlns:a16="http://schemas.microsoft.com/office/drawing/2014/main" val="1093690622"/>
                    </a:ext>
                  </a:extLst>
                </a:gridCol>
              </a:tblGrid>
              <a:tr h="165499">
                <a:tc gridSpan="5">
                  <a:txBody>
                    <a:bodyPr/>
                    <a:lstStyle/>
                    <a:p>
                      <a:pPr algn="ctr"/>
                      <a:r>
                        <a:rPr lang="en-US" sz="1100" dirty="0"/>
                        <a:t>RMSE and MAPE Comparison</a:t>
                      </a:r>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extLst>
                  <a:ext uri="{0D108BD9-81ED-4DB2-BD59-A6C34878D82A}">
                    <a16:rowId xmlns:a16="http://schemas.microsoft.com/office/drawing/2014/main" val="3137080782"/>
                  </a:ext>
                </a:extLst>
              </a:tr>
              <a:tr h="165499">
                <a:tc>
                  <a:txBody>
                    <a:bodyPr/>
                    <a:lstStyle/>
                    <a:p>
                      <a:pPr algn="ctr"/>
                      <a:r>
                        <a:rPr lang="en-US" sz="1100" dirty="0"/>
                        <a:t>Model</a:t>
                      </a:r>
                    </a:p>
                  </a:txBody>
                  <a:tcPr/>
                </a:tc>
                <a:tc>
                  <a:txBody>
                    <a:bodyPr/>
                    <a:lstStyle/>
                    <a:p>
                      <a:pPr algn="ctr"/>
                      <a:r>
                        <a:rPr lang="en-US" sz="1100" dirty="0"/>
                        <a:t>RMSE train</a:t>
                      </a:r>
                    </a:p>
                  </a:txBody>
                  <a:tcPr/>
                </a:tc>
                <a:tc>
                  <a:txBody>
                    <a:bodyPr/>
                    <a:lstStyle/>
                    <a:p>
                      <a:pPr algn="ctr"/>
                      <a:r>
                        <a:rPr lang="en-US" sz="1100" dirty="0"/>
                        <a:t>MAPE train</a:t>
                      </a:r>
                    </a:p>
                  </a:txBody>
                  <a:tcPr/>
                </a:tc>
                <a:tc>
                  <a:txBody>
                    <a:bodyPr/>
                    <a:lstStyle/>
                    <a:p>
                      <a:pPr algn="ctr"/>
                      <a:r>
                        <a:rPr lang="en-US" sz="1100" dirty="0"/>
                        <a:t>RMSE test</a:t>
                      </a:r>
                    </a:p>
                  </a:txBody>
                  <a:tcPr/>
                </a:tc>
                <a:tc>
                  <a:txBody>
                    <a:bodyPr/>
                    <a:lstStyle/>
                    <a:p>
                      <a:pPr algn="ctr"/>
                      <a:r>
                        <a:rPr lang="en-US" sz="1100" dirty="0"/>
                        <a:t>MAPE test</a:t>
                      </a:r>
                    </a:p>
                  </a:txBody>
                  <a:tcPr/>
                </a:tc>
                <a:extLst>
                  <a:ext uri="{0D108BD9-81ED-4DB2-BD59-A6C34878D82A}">
                    <a16:rowId xmlns:a16="http://schemas.microsoft.com/office/drawing/2014/main" val="2121022347"/>
                  </a:ext>
                </a:extLst>
              </a:tr>
              <a:tr h="184582">
                <a:tc>
                  <a:txBody>
                    <a:bodyPr/>
                    <a:lstStyle/>
                    <a:p>
                      <a:pPr algn="ctr"/>
                      <a:r>
                        <a:rPr lang="en-US" sz="1100" dirty="0"/>
                        <a:t>ARIMA (6,0,6)</a:t>
                      </a:r>
                    </a:p>
                  </a:txBody>
                  <a:tcPr/>
                </a:tc>
                <a:tc>
                  <a:txBody>
                    <a:bodyPr/>
                    <a:lstStyle/>
                    <a:p>
                      <a:pPr algn="ctr"/>
                      <a:r>
                        <a:rPr lang="en-US" sz="1100" dirty="0"/>
                        <a:t>5.23</a:t>
                      </a:r>
                    </a:p>
                  </a:txBody>
                  <a:tcPr/>
                </a:tc>
                <a:tc>
                  <a:txBody>
                    <a:bodyPr/>
                    <a:lstStyle/>
                    <a:p>
                      <a:pPr algn="ctr"/>
                      <a:r>
                        <a:rPr lang="en-US" sz="1100" dirty="0"/>
                        <a:t>22.32%</a:t>
                      </a:r>
                    </a:p>
                  </a:txBody>
                  <a:tcPr/>
                </a:tc>
                <a:tc>
                  <a:txBody>
                    <a:bodyPr/>
                    <a:lstStyle/>
                    <a:p>
                      <a:pPr algn="ctr"/>
                      <a:r>
                        <a:rPr lang="en-US" sz="1100" dirty="0"/>
                        <a:t>5.87</a:t>
                      </a:r>
                    </a:p>
                  </a:txBody>
                  <a:tcPr/>
                </a:tc>
                <a:tc>
                  <a:txBody>
                    <a:bodyPr/>
                    <a:lstStyle/>
                    <a:p>
                      <a:pPr algn="ctr"/>
                      <a:r>
                        <a:rPr lang="en-US" sz="1100" dirty="0"/>
                        <a:t>11.58%</a:t>
                      </a:r>
                    </a:p>
                  </a:txBody>
                  <a:tcPr/>
                </a:tc>
                <a:extLst>
                  <a:ext uri="{0D108BD9-81ED-4DB2-BD59-A6C34878D82A}">
                    <a16:rowId xmlns:a16="http://schemas.microsoft.com/office/drawing/2014/main" val="1724409446"/>
                  </a:ext>
                </a:extLst>
              </a:tr>
              <a:tr h="165499">
                <a:tc>
                  <a:txBody>
                    <a:bodyPr/>
                    <a:lstStyle/>
                    <a:p>
                      <a:pPr algn="ctr"/>
                      <a:r>
                        <a:rPr lang="en-US" sz="1100" dirty="0"/>
                        <a:t>SARIMA (1, 1, 1)x(1, 0, 1, 12)</a:t>
                      </a:r>
                    </a:p>
                  </a:txBody>
                  <a:tcPr/>
                </a:tc>
                <a:tc>
                  <a:txBody>
                    <a:bodyPr/>
                    <a:lstStyle/>
                    <a:p>
                      <a:pPr algn="ctr"/>
                      <a:r>
                        <a:rPr lang="en-US" sz="1100" dirty="0"/>
                        <a:t>2.07</a:t>
                      </a:r>
                    </a:p>
                  </a:txBody>
                  <a:tcPr/>
                </a:tc>
                <a:tc>
                  <a:txBody>
                    <a:bodyPr/>
                    <a:lstStyle/>
                    <a:p>
                      <a:pPr algn="ctr"/>
                      <a:r>
                        <a:rPr lang="en-US" sz="1100" dirty="0"/>
                        <a:t>7.31%</a:t>
                      </a:r>
                    </a:p>
                  </a:txBody>
                  <a:tcPr/>
                </a:tc>
                <a:tc>
                  <a:txBody>
                    <a:bodyPr/>
                    <a:lstStyle/>
                    <a:p>
                      <a:pPr algn="ctr"/>
                      <a:r>
                        <a:rPr lang="en-US" sz="1100" dirty="0"/>
                        <a:t>6.03</a:t>
                      </a:r>
                    </a:p>
                  </a:txBody>
                  <a:tcPr/>
                </a:tc>
                <a:tc>
                  <a:txBody>
                    <a:bodyPr/>
                    <a:lstStyle/>
                    <a:p>
                      <a:pPr algn="ctr"/>
                      <a:r>
                        <a:rPr lang="en-US" sz="1100" dirty="0"/>
                        <a:t>12.11%</a:t>
                      </a:r>
                    </a:p>
                  </a:txBody>
                  <a:tcPr/>
                </a:tc>
                <a:extLst>
                  <a:ext uri="{0D108BD9-81ED-4DB2-BD59-A6C34878D82A}">
                    <a16:rowId xmlns:a16="http://schemas.microsoft.com/office/drawing/2014/main" val="1810642287"/>
                  </a:ext>
                </a:extLst>
              </a:tr>
            </a:tbl>
          </a:graphicData>
        </a:graphic>
      </p:graphicFrame>
      <p:pic>
        <p:nvPicPr>
          <p:cNvPr id="11" name="Picture 10">
            <a:extLst>
              <a:ext uri="{FF2B5EF4-FFF2-40B4-BE49-F238E27FC236}">
                <a16:creationId xmlns:a16="http://schemas.microsoft.com/office/drawing/2014/main" id="{F8CBEA6F-961A-4051-97DF-9537C1F01776}"/>
              </a:ext>
            </a:extLst>
          </p:cNvPr>
          <p:cNvPicPr>
            <a:picLocks noChangeAspect="1"/>
          </p:cNvPicPr>
          <p:nvPr/>
        </p:nvPicPr>
        <p:blipFill>
          <a:blip r:embed="rId2"/>
          <a:stretch>
            <a:fillRect/>
          </a:stretch>
        </p:blipFill>
        <p:spPr>
          <a:xfrm>
            <a:off x="301347" y="3297575"/>
            <a:ext cx="5914474" cy="2901164"/>
          </a:xfrm>
          <a:prstGeom prst="rect">
            <a:avLst/>
          </a:prstGeom>
        </p:spPr>
      </p:pic>
      <p:sp>
        <p:nvSpPr>
          <p:cNvPr id="9" name="TextBox 8">
            <a:extLst>
              <a:ext uri="{FF2B5EF4-FFF2-40B4-BE49-F238E27FC236}">
                <a16:creationId xmlns:a16="http://schemas.microsoft.com/office/drawing/2014/main" id="{DD1169FF-9533-41B4-B9CD-21E21CC40E96}"/>
              </a:ext>
            </a:extLst>
          </p:cNvPr>
          <p:cNvSpPr txBox="1"/>
          <p:nvPr/>
        </p:nvSpPr>
        <p:spPr>
          <a:xfrm>
            <a:off x="374072" y="2900104"/>
            <a:ext cx="5594930" cy="307777"/>
          </a:xfrm>
          <a:prstGeom prst="rect">
            <a:avLst/>
          </a:prstGeom>
          <a:noFill/>
        </p:spPr>
        <p:txBody>
          <a:bodyPr wrap="none" rtlCol="0">
            <a:spAutoFit/>
          </a:bodyPr>
          <a:lstStyle/>
          <a:p>
            <a:r>
              <a:rPr lang="en-US" sz="1400" b="1" dirty="0"/>
              <a:t>Comparison of forecast by ARIMA(6,0,6) and SARIMA(1,1,1)(1,0,1,12)</a:t>
            </a:r>
          </a:p>
        </p:txBody>
      </p:sp>
      <p:sp>
        <p:nvSpPr>
          <p:cNvPr id="14" name="TextBox 13">
            <a:extLst>
              <a:ext uri="{FF2B5EF4-FFF2-40B4-BE49-F238E27FC236}">
                <a16:creationId xmlns:a16="http://schemas.microsoft.com/office/drawing/2014/main" id="{799AE1F9-8440-4D2F-BAA8-B7F25DBD5363}"/>
              </a:ext>
            </a:extLst>
          </p:cNvPr>
          <p:cNvSpPr txBox="1"/>
          <p:nvPr/>
        </p:nvSpPr>
        <p:spPr>
          <a:xfrm>
            <a:off x="6904512" y="3840216"/>
            <a:ext cx="4348348" cy="2554545"/>
          </a:xfrm>
          <a:prstGeom prst="rect">
            <a:avLst/>
          </a:prstGeom>
          <a:noFill/>
        </p:spPr>
        <p:txBody>
          <a:bodyPr wrap="square">
            <a:spAutoFit/>
          </a:bodyPr>
          <a:lstStyle/>
          <a:p>
            <a:pPr marL="285750" indent="-285750">
              <a:buFont typeface="Arial" panose="020B0604020202020204" pitchFamily="34" charset="0"/>
              <a:buChar char="•"/>
            </a:pPr>
            <a:r>
              <a:rPr lang="pt-BR" sz="1600" dirty="0">
                <a:solidFill>
                  <a:srgbClr val="000000"/>
                </a:solidFill>
                <a:latin typeface="lato"/>
              </a:rPr>
              <a:t>Forecasted NNEIEUS emissions are very similar for both models. </a:t>
            </a:r>
          </a:p>
          <a:p>
            <a:pPr marL="285750" indent="-285750">
              <a:buFont typeface="Arial" panose="020B0604020202020204" pitchFamily="34" charset="0"/>
              <a:buChar char="•"/>
            </a:pPr>
            <a:r>
              <a:rPr lang="pt-BR" sz="1600" dirty="0">
                <a:solidFill>
                  <a:srgbClr val="000000"/>
                </a:solidFill>
                <a:latin typeface="lato"/>
              </a:rPr>
              <a:t>Maintained or increased NNEIEUS CO2 emissions are desirable as this fuel for electricity generation is more efficient and reduction of coal contribution (replacement by natural gas) is desirable.</a:t>
            </a:r>
          </a:p>
          <a:p>
            <a:pPr marL="285750" indent="-285750">
              <a:buFont typeface="Arial" panose="020B0604020202020204" pitchFamily="34" charset="0"/>
              <a:buChar char="•"/>
            </a:pPr>
            <a:r>
              <a:rPr lang="pt-BR" sz="1600">
                <a:solidFill>
                  <a:srgbClr val="000000"/>
                </a:solidFill>
                <a:latin typeface="lato"/>
              </a:rPr>
              <a:t>Possible to consider coal contribution to CO2 emissions as an exogenous regressor in the model.</a:t>
            </a:r>
            <a:endParaRPr lang="en-US" sz="1600" dirty="0"/>
          </a:p>
        </p:txBody>
      </p:sp>
    </p:spTree>
    <p:extLst>
      <p:ext uri="{BB962C8B-B14F-4D97-AF65-F5344CB8AC3E}">
        <p14:creationId xmlns:p14="http://schemas.microsoft.com/office/powerpoint/2010/main" val="2608201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AC5E433-F2DB-4438-BA82-B73DB7F49E06}"/>
              </a:ext>
            </a:extLst>
          </p:cNvPr>
          <p:cNvSpPr>
            <a:spLocks noGrp="1"/>
          </p:cNvSpPr>
          <p:nvPr>
            <p:ph type="title"/>
          </p:nvPr>
        </p:nvSpPr>
        <p:spPr>
          <a:xfrm>
            <a:off x="1885156" y="6617"/>
            <a:ext cx="8421688" cy="1325563"/>
          </a:xfrm>
        </p:spPr>
        <p:txBody>
          <a:bodyPr/>
          <a:lstStyle/>
          <a:p>
            <a:r>
              <a:rPr lang="en-US" dirty="0"/>
              <a:t>Executive summary</a:t>
            </a:r>
          </a:p>
        </p:txBody>
      </p:sp>
      <p:sp>
        <p:nvSpPr>
          <p:cNvPr id="3" name="Date Placeholder 2">
            <a:extLst>
              <a:ext uri="{FF2B5EF4-FFF2-40B4-BE49-F238E27FC236}">
                <a16:creationId xmlns:a16="http://schemas.microsoft.com/office/drawing/2014/main" id="{A536DD4A-A3A3-4BF2-B3DC-045765CB4741}"/>
              </a:ext>
            </a:extLst>
          </p:cNvPr>
          <p:cNvSpPr>
            <a:spLocks noGrp="1"/>
          </p:cNvSpPr>
          <p:nvPr>
            <p:ph type="dt" sz="half" idx="20"/>
          </p:nvPr>
        </p:nvSpPr>
        <p:spPr/>
        <p:txBody>
          <a:bodyPr/>
          <a:lstStyle/>
          <a:p>
            <a:r>
              <a:rPr lang="en-US" dirty="0"/>
              <a:t>2021</a:t>
            </a:r>
          </a:p>
        </p:txBody>
      </p:sp>
      <p:sp>
        <p:nvSpPr>
          <p:cNvPr id="4" name="Footer Placeholder 3">
            <a:extLst>
              <a:ext uri="{FF2B5EF4-FFF2-40B4-BE49-F238E27FC236}">
                <a16:creationId xmlns:a16="http://schemas.microsoft.com/office/drawing/2014/main" id="{DD3FFAA7-729C-4B03-9575-80BC97B7C4A0}"/>
              </a:ext>
            </a:extLst>
          </p:cNvPr>
          <p:cNvSpPr>
            <a:spLocks noGrp="1"/>
          </p:cNvSpPr>
          <p:nvPr>
            <p:ph type="ftr" sz="quarter" idx="21"/>
          </p:nvPr>
        </p:nvSpPr>
        <p:spPr/>
        <p:txBody>
          <a:bodyPr/>
          <a:lstStyle/>
          <a:p>
            <a:r>
              <a:rPr lang="en-US" dirty="0"/>
              <a:t>Final Report</a:t>
            </a:r>
          </a:p>
        </p:txBody>
      </p:sp>
      <p:sp>
        <p:nvSpPr>
          <p:cNvPr id="5" name="Slide Number Placeholder 4">
            <a:extLst>
              <a:ext uri="{FF2B5EF4-FFF2-40B4-BE49-F238E27FC236}">
                <a16:creationId xmlns:a16="http://schemas.microsoft.com/office/drawing/2014/main" id="{6F5426BE-1A80-42B5-81BC-378E6F874DDC}"/>
              </a:ext>
            </a:extLst>
          </p:cNvPr>
          <p:cNvSpPr>
            <a:spLocks noGrp="1"/>
          </p:cNvSpPr>
          <p:nvPr>
            <p:ph type="sldNum" sz="quarter" idx="22"/>
          </p:nvPr>
        </p:nvSpPr>
        <p:spPr/>
        <p:txBody>
          <a:bodyPr/>
          <a:lstStyle/>
          <a:p>
            <a:fld id="{B5CEABB6-07DC-46E8-9B57-56EC44A396E5}" type="slidenum">
              <a:rPr lang="en-US" smtClean="0"/>
              <a:pPr/>
              <a:t>3</a:t>
            </a:fld>
            <a:endParaRPr lang="en-US" dirty="0"/>
          </a:p>
        </p:txBody>
      </p:sp>
      <p:sp>
        <p:nvSpPr>
          <p:cNvPr id="12" name="TextBox 11">
            <a:extLst>
              <a:ext uri="{FF2B5EF4-FFF2-40B4-BE49-F238E27FC236}">
                <a16:creationId xmlns:a16="http://schemas.microsoft.com/office/drawing/2014/main" id="{9CF07269-376F-4AC7-B4BB-83710B7FCB6A}"/>
              </a:ext>
            </a:extLst>
          </p:cNvPr>
          <p:cNvSpPr txBox="1"/>
          <p:nvPr/>
        </p:nvSpPr>
        <p:spPr>
          <a:xfrm>
            <a:off x="1082893" y="1332180"/>
            <a:ext cx="10270907" cy="4801314"/>
          </a:xfrm>
          <a:prstGeom prst="rect">
            <a:avLst/>
          </a:prstGeom>
          <a:solidFill>
            <a:srgbClr val="F7F6F3"/>
          </a:solidFill>
        </p:spPr>
        <p:txBody>
          <a:bodyPr wrap="square">
            <a:spAutoFit/>
          </a:bodyPr>
          <a:lstStyle/>
          <a:p>
            <a:pPr marL="285750" indent="-285750">
              <a:spcBef>
                <a:spcPts val="600"/>
              </a:spcBef>
              <a:buFont typeface="Wingdings" panose="05000000000000000000" pitchFamily="2" charset="2"/>
              <a:buChar char="Ø"/>
            </a:pPr>
            <a:r>
              <a:rPr lang="en-US" sz="1600" dirty="0">
                <a:ea typeface="Calibri" panose="020F0502020204030204" pitchFamily="34" charset="0"/>
                <a:cs typeface="Times New Roman" panose="02020603050405020304" pitchFamily="18" charset="0"/>
              </a:rPr>
              <a:t>R</a:t>
            </a:r>
            <a:r>
              <a:rPr lang="en-US" sz="1600" dirty="0">
                <a:effectLst/>
                <a:ea typeface="Calibri" panose="020F0502020204030204" pitchFamily="34" charset="0"/>
                <a:cs typeface="Times New Roman" panose="02020603050405020304" pitchFamily="18" charset="0"/>
              </a:rPr>
              <a:t>eduction of Carbon Dioxide (CO</a:t>
            </a:r>
            <a:r>
              <a:rPr lang="en-US" sz="1600" baseline="-25000" dirty="0">
                <a:effectLst/>
                <a:ea typeface="Calibri" panose="020F0502020204030204" pitchFamily="34" charset="0"/>
                <a:cs typeface="Times New Roman" panose="02020603050405020304" pitchFamily="18" charset="0"/>
              </a:rPr>
              <a:t>2</a:t>
            </a:r>
            <a:r>
              <a:rPr lang="en-US" sz="1600" dirty="0">
                <a:effectLst/>
                <a:ea typeface="Calibri" panose="020F0502020204030204" pitchFamily="34" charset="0"/>
                <a:cs typeface="Times New Roman" panose="02020603050405020304" pitchFamily="18" charset="0"/>
              </a:rPr>
              <a:t>) emissions from the Electricity Sector is vital for reducing the effects of global warming.</a:t>
            </a:r>
            <a:r>
              <a:rPr lang="en-US" sz="1600" dirty="0"/>
              <a:t> </a:t>
            </a:r>
          </a:p>
          <a:p>
            <a:pPr marL="285750" indent="-285750">
              <a:spcBef>
                <a:spcPts val="600"/>
              </a:spcBef>
              <a:buFont typeface="Wingdings" panose="05000000000000000000" pitchFamily="2" charset="2"/>
              <a:buChar char="Ø"/>
            </a:pPr>
            <a:endParaRPr lang="en-US" sz="1600" dirty="0">
              <a:effectLst/>
              <a:ea typeface="Calibri" panose="020F0502020204030204" pitchFamily="34" charset="0"/>
              <a:cs typeface="Times New Roman" panose="02020603050405020304" pitchFamily="18" charset="0"/>
            </a:endParaRPr>
          </a:p>
          <a:p>
            <a:pPr marL="285750" indent="-285750">
              <a:spcBef>
                <a:spcPts val="600"/>
              </a:spcBef>
              <a:buFont typeface="Wingdings" panose="05000000000000000000" pitchFamily="2" charset="2"/>
              <a:buChar char="Ø"/>
            </a:pPr>
            <a:r>
              <a:rPr lang="en-US" sz="1600" dirty="0">
                <a:effectLst/>
                <a:ea typeface="Calibri" panose="020F0502020204030204" pitchFamily="34" charset="0"/>
                <a:cs typeface="Times New Roman" panose="02020603050405020304" pitchFamily="18" charset="0"/>
              </a:rPr>
              <a:t>CO</a:t>
            </a:r>
            <a:r>
              <a:rPr lang="en-US" sz="1600" baseline="-25000" dirty="0">
                <a:effectLst/>
                <a:ea typeface="Calibri" panose="020F0502020204030204" pitchFamily="34" charset="0"/>
                <a:cs typeface="Times New Roman" panose="02020603050405020304" pitchFamily="18" charset="0"/>
              </a:rPr>
              <a:t>2</a:t>
            </a:r>
            <a:r>
              <a:rPr lang="en-US" sz="1600" dirty="0">
                <a:effectLst/>
                <a:ea typeface="Calibri" panose="020F0502020204030204" pitchFamily="34" charset="0"/>
                <a:cs typeface="Times New Roman" panose="02020603050405020304" pitchFamily="18" charset="0"/>
              </a:rPr>
              <a:t> emission forecasting capability is key for planning as it provides a benchmark for policy evaluation.</a:t>
            </a:r>
          </a:p>
          <a:p>
            <a:pPr marL="285750" indent="-285750">
              <a:spcBef>
                <a:spcPts val="600"/>
              </a:spcBef>
              <a:buFont typeface="Wingdings" panose="05000000000000000000" pitchFamily="2" charset="2"/>
              <a:buChar char="Ø"/>
            </a:pPr>
            <a:endParaRPr lang="en-US" sz="1600" dirty="0">
              <a:effectLst/>
              <a:ea typeface="Calibri" panose="020F0502020204030204" pitchFamily="34" charset="0"/>
              <a:cs typeface="Times New Roman" panose="02020603050405020304" pitchFamily="18" charset="0"/>
            </a:endParaRPr>
          </a:p>
          <a:p>
            <a:pPr marL="285750" indent="-285750">
              <a:spcBef>
                <a:spcPts val="600"/>
              </a:spcBef>
              <a:buFont typeface="Wingdings" panose="05000000000000000000" pitchFamily="2" charset="2"/>
              <a:buChar char="Ø"/>
            </a:pPr>
            <a:r>
              <a:rPr lang="en-US" sz="1600" dirty="0">
                <a:ea typeface="Calibri" panose="020F0502020204030204" pitchFamily="34" charset="0"/>
                <a:cs typeface="Times New Roman" panose="02020603050405020304" pitchFamily="18" charset="0"/>
              </a:rPr>
              <a:t>T</a:t>
            </a:r>
            <a:r>
              <a:rPr lang="en-US" sz="1600" dirty="0">
                <a:effectLst/>
                <a:ea typeface="Calibri" panose="020F0502020204030204" pitchFamily="34" charset="0"/>
                <a:cs typeface="Times New Roman" panose="02020603050405020304" pitchFamily="18" charset="0"/>
              </a:rPr>
              <a:t>wo models were selected based on their capability to predict data with seasonal dependence : Seasonal Arima and FB Prophet. </a:t>
            </a:r>
          </a:p>
          <a:p>
            <a:pPr marL="285750" indent="-285750">
              <a:spcBef>
                <a:spcPts val="600"/>
              </a:spcBef>
              <a:buFont typeface="Wingdings" panose="05000000000000000000" pitchFamily="2" charset="2"/>
              <a:buChar char="Ø"/>
            </a:pPr>
            <a:endParaRPr lang="en-US" sz="1600" dirty="0">
              <a:ea typeface="Calibri" panose="020F0502020204030204" pitchFamily="34" charset="0"/>
              <a:cs typeface="Times New Roman" panose="02020603050405020304" pitchFamily="18" charset="0"/>
            </a:endParaRPr>
          </a:p>
          <a:p>
            <a:pPr marL="285750" indent="-285750">
              <a:spcBef>
                <a:spcPts val="600"/>
              </a:spcBef>
              <a:buFont typeface="Wingdings" panose="05000000000000000000" pitchFamily="2" charset="2"/>
              <a:buChar char="Ø"/>
            </a:pPr>
            <a:r>
              <a:rPr lang="en-US" sz="1600" dirty="0">
                <a:ea typeface="Calibri" panose="020F0502020204030204" pitchFamily="34" charset="0"/>
                <a:cs typeface="Times New Roman" panose="02020603050405020304" pitchFamily="18" charset="0"/>
              </a:rPr>
              <a:t>The m</a:t>
            </a:r>
            <a:r>
              <a:rPr lang="en-US" sz="1600" dirty="0">
                <a:effectLst/>
                <a:ea typeface="Calibri" panose="020F0502020204030204" pitchFamily="34" charset="0"/>
                <a:cs typeface="Times New Roman" panose="02020603050405020304" pitchFamily="18" charset="0"/>
              </a:rPr>
              <a:t>odels were studied in depth and compared in accuracy using a rolling time window approach know as cross-validation.</a:t>
            </a:r>
          </a:p>
          <a:p>
            <a:pPr marL="285750" indent="-285750">
              <a:spcBef>
                <a:spcPts val="600"/>
              </a:spcBef>
              <a:buFont typeface="Wingdings" panose="05000000000000000000" pitchFamily="2" charset="2"/>
              <a:buChar char="Ø"/>
            </a:pPr>
            <a:endParaRPr lang="en-US" sz="1600" dirty="0">
              <a:ea typeface="Calibri" panose="020F0502020204030204" pitchFamily="34" charset="0"/>
              <a:cs typeface="Times New Roman" panose="02020603050405020304" pitchFamily="18" charset="0"/>
            </a:endParaRPr>
          </a:p>
          <a:p>
            <a:pPr marL="285750" indent="-285750">
              <a:spcBef>
                <a:spcPts val="600"/>
              </a:spcBef>
              <a:buFont typeface="Wingdings" panose="05000000000000000000" pitchFamily="2" charset="2"/>
              <a:buChar char="Ø"/>
            </a:pPr>
            <a:r>
              <a:rPr lang="en-US" sz="1600" dirty="0">
                <a:effectLst/>
                <a:ea typeface="Calibri" panose="020F0502020204030204" pitchFamily="34" charset="0"/>
                <a:cs typeface="Times New Roman" panose="02020603050405020304" pitchFamily="18" charset="0"/>
              </a:rPr>
              <a:t>Model selection was based on lowest average erro</a:t>
            </a:r>
            <a:r>
              <a:rPr lang="en-US" sz="1600" dirty="0">
                <a:ea typeface="Calibri" panose="020F0502020204030204" pitchFamily="34" charset="0"/>
                <a:cs typeface="Times New Roman" panose="02020603050405020304" pitchFamily="18" charset="0"/>
              </a:rPr>
              <a:t>r between prediction and actual data (unseen by the model), over various time frames. </a:t>
            </a:r>
          </a:p>
          <a:p>
            <a:pPr marL="285750" indent="-285750">
              <a:spcBef>
                <a:spcPts val="600"/>
              </a:spcBef>
              <a:buFont typeface="Wingdings" panose="05000000000000000000" pitchFamily="2" charset="2"/>
              <a:buChar char="Ø"/>
            </a:pPr>
            <a:endParaRPr lang="en-US" sz="1600" dirty="0">
              <a:effectLst/>
              <a:ea typeface="Calibri" panose="020F0502020204030204" pitchFamily="34" charset="0"/>
              <a:cs typeface="Times New Roman" panose="02020603050405020304" pitchFamily="18" charset="0"/>
            </a:endParaRPr>
          </a:p>
          <a:p>
            <a:pPr marL="285750" indent="-285750">
              <a:spcBef>
                <a:spcPts val="600"/>
              </a:spcBef>
              <a:buFont typeface="Wingdings" panose="05000000000000000000" pitchFamily="2" charset="2"/>
              <a:buChar char="Ø"/>
            </a:pPr>
            <a:r>
              <a:rPr lang="en-US" sz="1600" dirty="0">
                <a:effectLst/>
                <a:ea typeface="Calibri" panose="020F0502020204030204" pitchFamily="34" charset="0"/>
                <a:cs typeface="Times New Roman" panose="02020603050405020304" pitchFamily="18" charset="0"/>
              </a:rPr>
              <a:t>Both models show very good forecasting performance but the Seasonal Arima (SARIMA) model with optimized parameters was found to produce most accurate forecast.</a:t>
            </a:r>
            <a:endParaRPr lang="en-US" sz="1600" dirty="0"/>
          </a:p>
        </p:txBody>
      </p:sp>
    </p:spTree>
    <p:extLst>
      <p:ext uri="{BB962C8B-B14F-4D97-AF65-F5344CB8AC3E}">
        <p14:creationId xmlns:p14="http://schemas.microsoft.com/office/powerpoint/2010/main" val="408626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Final Report</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12" name="Title 11">
            <a:extLst>
              <a:ext uri="{FF2B5EF4-FFF2-40B4-BE49-F238E27FC236}">
                <a16:creationId xmlns:a16="http://schemas.microsoft.com/office/drawing/2014/main" id="{09CEDCE6-9169-4FC9-B214-2D50A516AD50}"/>
              </a:ext>
            </a:extLst>
          </p:cNvPr>
          <p:cNvSpPr>
            <a:spLocks noGrp="1"/>
          </p:cNvSpPr>
          <p:nvPr>
            <p:ph type="title"/>
          </p:nvPr>
        </p:nvSpPr>
        <p:spPr>
          <a:xfrm>
            <a:off x="1724838" y="0"/>
            <a:ext cx="8421688" cy="1325563"/>
          </a:xfrm>
        </p:spPr>
        <p:txBody>
          <a:bodyPr/>
          <a:lstStyle/>
          <a:p>
            <a:r>
              <a:rPr lang="en-US" b="1" dirty="0"/>
              <a:t>Data Insight</a:t>
            </a:r>
          </a:p>
        </p:txBody>
      </p:sp>
      <p:sp>
        <p:nvSpPr>
          <p:cNvPr id="35" name="TextBox 34">
            <a:extLst>
              <a:ext uri="{FF2B5EF4-FFF2-40B4-BE49-F238E27FC236}">
                <a16:creationId xmlns:a16="http://schemas.microsoft.com/office/drawing/2014/main" id="{3357A7C2-40AC-4CEE-879D-D52B924296F9}"/>
              </a:ext>
            </a:extLst>
          </p:cNvPr>
          <p:cNvSpPr txBox="1"/>
          <p:nvPr/>
        </p:nvSpPr>
        <p:spPr>
          <a:xfrm>
            <a:off x="423158" y="1460598"/>
            <a:ext cx="6298276" cy="4832092"/>
          </a:xfrm>
          <a:prstGeom prst="rect">
            <a:avLst/>
          </a:prstGeom>
          <a:noFill/>
        </p:spPr>
        <p:txBody>
          <a:bodyPr wrap="square">
            <a:spAutoFit/>
          </a:bodyPr>
          <a:lstStyle/>
          <a:p>
            <a:pPr marL="365760" lvl="1"/>
            <a:r>
              <a:rPr lang="en-US" sz="1600" dirty="0">
                <a:solidFill>
                  <a:srgbClr val="000000"/>
                </a:solidFill>
              </a:rPr>
              <a:t>EIA time series data for Electric Sector CO</a:t>
            </a:r>
            <a:r>
              <a:rPr lang="en-US" sz="1600" baseline="-25000" dirty="0">
                <a:solidFill>
                  <a:srgbClr val="000000"/>
                </a:solidFill>
              </a:rPr>
              <a:t>2</a:t>
            </a:r>
            <a:r>
              <a:rPr lang="en-US" sz="1600" dirty="0">
                <a:solidFill>
                  <a:srgbClr val="000000"/>
                </a:solidFill>
              </a:rPr>
              <a:t> emissions from various sources and for the time period of 1973-2016</a:t>
            </a:r>
            <a:endParaRPr lang="en-US" sz="1600" b="0" i="0" dirty="0">
              <a:solidFill>
                <a:srgbClr val="000000"/>
              </a:solidFill>
              <a:effectLst/>
            </a:endParaRPr>
          </a:p>
          <a:p>
            <a:pPr marL="365760" lvl="1" algn="l"/>
            <a:endParaRPr kumimoji="0" lang="en-US" sz="1600" b="1" i="0" u="none" strike="noStrike" kern="1200" cap="none" spc="0" normalizeH="0" baseline="0" noProof="0" dirty="0">
              <a:ln>
                <a:noFill/>
              </a:ln>
              <a:solidFill>
                <a:srgbClr val="000000"/>
              </a:solidFill>
              <a:effectLst/>
              <a:uLnTx/>
              <a:uFillTx/>
              <a:ea typeface="+mn-ea"/>
              <a:cs typeface="+mn-cs"/>
            </a:endParaRPr>
          </a:p>
          <a:p>
            <a:pPr marL="651510" lvl="1" indent="-285750" algn="l">
              <a:buFont typeface="Arial" panose="020B0604020202020204" pitchFamily="34" charset="0"/>
              <a:buChar char="•"/>
            </a:pPr>
            <a:r>
              <a:rPr lang="en-US" sz="1600" dirty="0">
                <a:solidFill>
                  <a:srgbClr val="000000"/>
                </a:solidFill>
              </a:rPr>
              <a:t>Coal and Natural gas show highest contributions to CO</a:t>
            </a:r>
            <a:r>
              <a:rPr lang="en-US" sz="1600" baseline="-25000" dirty="0">
                <a:solidFill>
                  <a:srgbClr val="000000"/>
                </a:solidFill>
              </a:rPr>
              <a:t>2</a:t>
            </a:r>
            <a:r>
              <a:rPr lang="en-US" sz="1600" dirty="0">
                <a:solidFill>
                  <a:srgbClr val="000000"/>
                </a:solidFill>
              </a:rPr>
              <a:t> emissions</a:t>
            </a:r>
          </a:p>
          <a:p>
            <a:pPr marL="651510" lvl="1" indent="-285750" algn="l">
              <a:buFont typeface="Arial" panose="020B0604020202020204" pitchFamily="34" charset="0"/>
              <a:buChar char="•"/>
            </a:pPr>
            <a:endParaRPr lang="en-US" sz="1600" dirty="0">
              <a:solidFill>
                <a:srgbClr val="000000"/>
              </a:solidFill>
            </a:endParaRPr>
          </a:p>
          <a:p>
            <a:pPr marL="651510" lvl="1" indent="-285750" algn="l">
              <a:buFont typeface="Arial" panose="020B0604020202020204" pitchFamily="34" charset="0"/>
              <a:buChar char="•"/>
            </a:pPr>
            <a:r>
              <a:rPr lang="en-US" sz="1600" dirty="0">
                <a:solidFill>
                  <a:srgbClr val="000000"/>
                </a:solidFill>
              </a:rPr>
              <a:t>Coal CO</a:t>
            </a:r>
            <a:r>
              <a:rPr lang="en-US" sz="1600" baseline="-25000" dirty="0">
                <a:solidFill>
                  <a:srgbClr val="000000"/>
                </a:solidFill>
              </a:rPr>
              <a:t>2</a:t>
            </a:r>
            <a:r>
              <a:rPr lang="en-US" sz="1600" dirty="0">
                <a:solidFill>
                  <a:srgbClr val="000000"/>
                </a:solidFill>
              </a:rPr>
              <a:t> emissions over time show a steep increase from 1973 to 2007, followed by a reduction between 2008 and 2016.</a:t>
            </a:r>
          </a:p>
          <a:p>
            <a:pPr marL="651510" lvl="1" indent="-285750" algn="l">
              <a:buFont typeface="Arial" panose="020B0604020202020204" pitchFamily="34" charset="0"/>
              <a:buChar char="•"/>
            </a:pPr>
            <a:endParaRPr lang="en-US" sz="1600" dirty="0">
              <a:solidFill>
                <a:srgbClr val="000000"/>
              </a:solidFill>
            </a:endParaRPr>
          </a:p>
          <a:p>
            <a:pPr marL="651510" lvl="1" indent="-285750" algn="l">
              <a:buFont typeface="Arial" panose="020B0604020202020204" pitchFamily="34" charset="0"/>
              <a:buChar char="•"/>
            </a:pPr>
            <a:r>
              <a:rPr lang="en-US" sz="1600" dirty="0">
                <a:solidFill>
                  <a:srgbClr val="000000"/>
                </a:solidFill>
              </a:rPr>
              <a:t>Natural gas CO</a:t>
            </a:r>
            <a:r>
              <a:rPr lang="en-US" sz="1600" baseline="-25000" dirty="0">
                <a:solidFill>
                  <a:srgbClr val="000000"/>
                </a:solidFill>
              </a:rPr>
              <a:t>2</a:t>
            </a:r>
            <a:r>
              <a:rPr lang="en-US" sz="1600" dirty="0">
                <a:solidFill>
                  <a:srgbClr val="000000"/>
                </a:solidFill>
              </a:rPr>
              <a:t> emissions show low and flat contribution until the 1990’s, time from which a steady increase in the trend is observed. </a:t>
            </a:r>
          </a:p>
          <a:p>
            <a:pPr marL="365760" lvl="1" algn="l"/>
            <a:endParaRPr lang="en-US" sz="1600" dirty="0">
              <a:solidFill>
                <a:srgbClr val="000000"/>
              </a:solidFill>
            </a:endParaRPr>
          </a:p>
          <a:p>
            <a:pPr marL="651510" lvl="1" indent="-285750" algn="l">
              <a:buFont typeface="Arial" panose="020B0604020202020204" pitchFamily="34" charset="0"/>
              <a:buChar char="•"/>
            </a:pPr>
            <a:r>
              <a:rPr lang="en-US" sz="1600" dirty="0">
                <a:solidFill>
                  <a:srgbClr val="000000"/>
                </a:solidFill>
              </a:rPr>
              <a:t>Tradeoff between coal and natural gas sources is desirable given the higher efficiency of natural gas. Tradeoff may have influenced the opposing trend observed in the data.</a:t>
            </a:r>
          </a:p>
          <a:p>
            <a:pPr marL="365760" lvl="3"/>
            <a:endPar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65760" lvl="3"/>
            <a:endParaRPr lang="en-US" sz="2000" dirty="0"/>
          </a:p>
        </p:txBody>
      </p:sp>
      <p:sp>
        <p:nvSpPr>
          <p:cNvPr id="10" name="TextBox 9">
            <a:extLst>
              <a:ext uri="{FF2B5EF4-FFF2-40B4-BE49-F238E27FC236}">
                <a16:creationId xmlns:a16="http://schemas.microsoft.com/office/drawing/2014/main" id="{CEAE4BAA-1D29-4F15-9D00-13283A9E765F}"/>
              </a:ext>
            </a:extLst>
          </p:cNvPr>
          <p:cNvSpPr txBox="1"/>
          <p:nvPr/>
        </p:nvSpPr>
        <p:spPr>
          <a:xfrm>
            <a:off x="7389344" y="6438884"/>
            <a:ext cx="2845322" cy="200055"/>
          </a:xfrm>
          <a:prstGeom prst="rect">
            <a:avLst/>
          </a:prstGeom>
          <a:noFill/>
        </p:spPr>
        <p:txBody>
          <a:bodyPr wrap="square">
            <a:spAutoFit/>
          </a:bodyPr>
          <a:lstStyle/>
          <a:p>
            <a:r>
              <a:rPr lang="en-US" sz="700" b="1" i="1" dirty="0">
                <a:solidFill>
                  <a:srgbClr val="000000"/>
                </a:solidFill>
              </a:rPr>
              <a:t>Data from the U.S. Energy Information Administration (EIA). </a:t>
            </a:r>
            <a:endParaRPr lang="en-US" sz="700" b="1" i="1" dirty="0"/>
          </a:p>
        </p:txBody>
      </p:sp>
      <p:grpSp>
        <p:nvGrpSpPr>
          <p:cNvPr id="25" name="Group 24">
            <a:extLst>
              <a:ext uri="{FF2B5EF4-FFF2-40B4-BE49-F238E27FC236}">
                <a16:creationId xmlns:a16="http://schemas.microsoft.com/office/drawing/2014/main" id="{69D48185-834F-489D-9221-D96032C5F63C}"/>
              </a:ext>
            </a:extLst>
          </p:cNvPr>
          <p:cNvGrpSpPr/>
          <p:nvPr/>
        </p:nvGrpSpPr>
        <p:grpSpPr>
          <a:xfrm>
            <a:off x="7556062" y="621437"/>
            <a:ext cx="3853027" cy="2807563"/>
            <a:chOff x="7389344" y="3545801"/>
            <a:chExt cx="3485249" cy="2538717"/>
          </a:xfrm>
        </p:grpSpPr>
        <p:pic>
          <p:nvPicPr>
            <p:cNvPr id="23" name="Picture 22">
              <a:extLst>
                <a:ext uri="{FF2B5EF4-FFF2-40B4-BE49-F238E27FC236}">
                  <a16:creationId xmlns:a16="http://schemas.microsoft.com/office/drawing/2014/main" id="{CB3EECC1-BF43-4724-A234-5D9EEC9FBF5A}"/>
                </a:ext>
              </a:extLst>
            </p:cNvPr>
            <p:cNvPicPr>
              <a:picLocks noChangeAspect="1"/>
            </p:cNvPicPr>
            <p:nvPr/>
          </p:nvPicPr>
          <p:blipFill>
            <a:blip r:embed="rId3"/>
            <a:stretch>
              <a:fillRect/>
            </a:stretch>
          </p:blipFill>
          <p:spPr>
            <a:xfrm>
              <a:off x="7389344" y="3799717"/>
              <a:ext cx="3477654" cy="2284801"/>
            </a:xfrm>
            <a:prstGeom prst="rect">
              <a:avLst/>
            </a:prstGeom>
          </p:spPr>
        </p:pic>
        <p:sp>
          <p:nvSpPr>
            <p:cNvPr id="17" name="TextBox 16">
              <a:extLst>
                <a:ext uri="{FF2B5EF4-FFF2-40B4-BE49-F238E27FC236}">
                  <a16:creationId xmlns:a16="http://schemas.microsoft.com/office/drawing/2014/main" id="{CB7A3C1C-E9AF-493B-92FD-1BE3777D7315}"/>
                </a:ext>
              </a:extLst>
            </p:cNvPr>
            <p:cNvSpPr txBox="1"/>
            <p:nvPr/>
          </p:nvSpPr>
          <p:spPr>
            <a:xfrm>
              <a:off x="8153400" y="5264233"/>
              <a:ext cx="516488" cy="430887"/>
            </a:xfrm>
            <a:prstGeom prst="rect">
              <a:avLst/>
            </a:prstGeom>
            <a:noFill/>
          </p:spPr>
          <p:txBody>
            <a:bodyPr wrap="none" rtlCol="0">
              <a:spAutoFit/>
            </a:bodyPr>
            <a:lstStyle/>
            <a:p>
              <a:r>
                <a:rPr lang="en-US" sz="1100" b="1" dirty="0">
                  <a:solidFill>
                    <a:srgbClr val="FFFF00"/>
                  </a:solidFill>
                </a:rPr>
                <a:t>Coal </a:t>
              </a:r>
            </a:p>
            <a:p>
              <a:r>
                <a:rPr lang="en-US" sz="1100" b="1" dirty="0">
                  <a:solidFill>
                    <a:srgbClr val="FFFF00"/>
                  </a:solidFill>
                </a:rPr>
                <a:t>66.6%</a:t>
              </a:r>
            </a:p>
          </p:txBody>
        </p:sp>
        <p:sp>
          <p:nvSpPr>
            <p:cNvPr id="24" name="TextBox 23">
              <a:extLst>
                <a:ext uri="{FF2B5EF4-FFF2-40B4-BE49-F238E27FC236}">
                  <a16:creationId xmlns:a16="http://schemas.microsoft.com/office/drawing/2014/main" id="{9558DA00-90DC-4FD9-9E02-1F1E082595CC}"/>
                </a:ext>
              </a:extLst>
            </p:cNvPr>
            <p:cNvSpPr txBox="1"/>
            <p:nvPr/>
          </p:nvSpPr>
          <p:spPr>
            <a:xfrm>
              <a:off x="8349378" y="4140152"/>
              <a:ext cx="925253" cy="430887"/>
            </a:xfrm>
            <a:prstGeom prst="rect">
              <a:avLst/>
            </a:prstGeom>
            <a:noFill/>
          </p:spPr>
          <p:txBody>
            <a:bodyPr wrap="none" rtlCol="0">
              <a:spAutoFit/>
            </a:bodyPr>
            <a:lstStyle/>
            <a:p>
              <a:r>
                <a:rPr lang="en-US" sz="1100" b="1" dirty="0">
                  <a:solidFill>
                    <a:srgbClr val="FFFF00"/>
                  </a:solidFill>
                </a:rPr>
                <a:t>Natural Gas</a:t>
              </a:r>
            </a:p>
            <a:p>
              <a:r>
                <a:rPr lang="en-US" sz="1100" b="1" dirty="0">
                  <a:solidFill>
                    <a:srgbClr val="FFFF00"/>
                  </a:solidFill>
                </a:rPr>
                <a:t>30.8%</a:t>
              </a:r>
            </a:p>
          </p:txBody>
        </p:sp>
        <p:sp>
          <p:nvSpPr>
            <p:cNvPr id="19" name="TextBox 18">
              <a:extLst>
                <a:ext uri="{FF2B5EF4-FFF2-40B4-BE49-F238E27FC236}">
                  <a16:creationId xmlns:a16="http://schemas.microsoft.com/office/drawing/2014/main" id="{01E62977-4990-49A4-9EAF-46A2DE69D7AB}"/>
                </a:ext>
              </a:extLst>
            </p:cNvPr>
            <p:cNvSpPr txBox="1"/>
            <p:nvPr/>
          </p:nvSpPr>
          <p:spPr>
            <a:xfrm>
              <a:off x="7389344" y="3545801"/>
              <a:ext cx="3485249" cy="253916"/>
            </a:xfrm>
            <a:prstGeom prst="rect">
              <a:avLst/>
            </a:prstGeom>
            <a:solidFill>
              <a:schemeClr val="bg1"/>
            </a:solidFill>
          </p:spPr>
          <p:txBody>
            <a:bodyPr wrap="none" rtlCol="0">
              <a:spAutoFit/>
            </a:bodyPr>
            <a:lstStyle/>
            <a:p>
              <a:r>
                <a:rPr lang="en-US" sz="1050" dirty="0"/>
                <a:t>                       CO</a:t>
              </a:r>
              <a:r>
                <a:rPr lang="en-US" sz="1050" baseline="-25000" dirty="0"/>
                <a:t>2</a:t>
              </a:r>
              <a:r>
                <a:rPr lang="en-US" sz="1050" dirty="0"/>
                <a:t> emission for Jul-2016                    </a:t>
              </a:r>
            </a:p>
          </p:txBody>
        </p:sp>
      </p:grpSp>
      <p:grpSp>
        <p:nvGrpSpPr>
          <p:cNvPr id="26" name="Group 25">
            <a:extLst>
              <a:ext uri="{FF2B5EF4-FFF2-40B4-BE49-F238E27FC236}">
                <a16:creationId xmlns:a16="http://schemas.microsoft.com/office/drawing/2014/main" id="{6065BDD0-3A4D-4153-BC46-E5DC3A4A9105}"/>
              </a:ext>
            </a:extLst>
          </p:cNvPr>
          <p:cNvGrpSpPr/>
          <p:nvPr/>
        </p:nvGrpSpPr>
        <p:grpSpPr>
          <a:xfrm>
            <a:off x="7556062" y="3372633"/>
            <a:ext cx="3864234" cy="3024984"/>
            <a:chOff x="7295473" y="3573567"/>
            <a:chExt cx="3485249" cy="2845712"/>
          </a:xfrm>
        </p:grpSpPr>
        <p:pic>
          <p:nvPicPr>
            <p:cNvPr id="21" name="Picture 20">
              <a:extLst>
                <a:ext uri="{FF2B5EF4-FFF2-40B4-BE49-F238E27FC236}">
                  <a16:creationId xmlns:a16="http://schemas.microsoft.com/office/drawing/2014/main" id="{64D3F556-8C0D-4484-9511-AE1325E6FAF5}"/>
                </a:ext>
              </a:extLst>
            </p:cNvPr>
            <p:cNvPicPr>
              <a:picLocks noChangeAspect="1"/>
            </p:cNvPicPr>
            <p:nvPr/>
          </p:nvPicPr>
          <p:blipFill>
            <a:blip r:embed="rId4"/>
            <a:stretch>
              <a:fillRect/>
            </a:stretch>
          </p:blipFill>
          <p:spPr>
            <a:xfrm>
              <a:off x="7295473" y="3835935"/>
              <a:ext cx="3485249" cy="2583344"/>
            </a:xfrm>
            <a:prstGeom prst="rect">
              <a:avLst/>
            </a:prstGeom>
          </p:spPr>
        </p:pic>
        <p:sp>
          <p:nvSpPr>
            <p:cNvPr id="33" name="TextBox 32">
              <a:extLst>
                <a:ext uri="{FF2B5EF4-FFF2-40B4-BE49-F238E27FC236}">
                  <a16:creationId xmlns:a16="http://schemas.microsoft.com/office/drawing/2014/main" id="{D559BA56-DFF1-4D47-A46A-893AE9C23112}"/>
                </a:ext>
              </a:extLst>
            </p:cNvPr>
            <p:cNvSpPr txBox="1"/>
            <p:nvPr/>
          </p:nvSpPr>
          <p:spPr>
            <a:xfrm>
              <a:off x="7306680" y="3573567"/>
              <a:ext cx="3474042" cy="415498"/>
            </a:xfrm>
            <a:prstGeom prst="rect">
              <a:avLst/>
            </a:prstGeom>
            <a:solidFill>
              <a:schemeClr val="bg1"/>
            </a:solidFill>
          </p:spPr>
          <p:txBody>
            <a:bodyPr wrap="square" rtlCol="0">
              <a:spAutoFit/>
            </a:bodyPr>
            <a:lstStyle/>
            <a:p>
              <a:pPr algn="ctr"/>
              <a:r>
                <a:rPr lang="en-US" sz="1050" dirty="0"/>
                <a:t>Average trend of the main contributors to CO2 emissions from the Electricity Sector</a:t>
              </a:r>
            </a:p>
          </p:txBody>
        </p:sp>
      </p:grpSp>
    </p:spTree>
    <p:extLst>
      <p:ext uri="{BB962C8B-B14F-4D97-AF65-F5344CB8AC3E}">
        <p14:creationId xmlns:p14="http://schemas.microsoft.com/office/powerpoint/2010/main" val="83438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Final Report</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sp>
        <p:nvSpPr>
          <p:cNvPr id="12" name="Title 11">
            <a:extLst>
              <a:ext uri="{FF2B5EF4-FFF2-40B4-BE49-F238E27FC236}">
                <a16:creationId xmlns:a16="http://schemas.microsoft.com/office/drawing/2014/main" id="{09CEDCE6-9169-4FC9-B214-2D50A516AD50}"/>
              </a:ext>
            </a:extLst>
          </p:cNvPr>
          <p:cNvSpPr>
            <a:spLocks noGrp="1"/>
          </p:cNvSpPr>
          <p:nvPr>
            <p:ph type="title"/>
          </p:nvPr>
        </p:nvSpPr>
        <p:spPr>
          <a:xfrm>
            <a:off x="1724838" y="0"/>
            <a:ext cx="8421688" cy="1325563"/>
          </a:xfrm>
        </p:spPr>
        <p:txBody>
          <a:bodyPr/>
          <a:lstStyle/>
          <a:p>
            <a:r>
              <a:rPr lang="en-US" b="1" dirty="0"/>
              <a:t>Data Insight</a:t>
            </a:r>
          </a:p>
        </p:txBody>
      </p:sp>
      <p:sp>
        <p:nvSpPr>
          <p:cNvPr id="35" name="TextBox 34">
            <a:extLst>
              <a:ext uri="{FF2B5EF4-FFF2-40B4-BE49-F238E27FC236}">
                <a16:creationId xmlns:a16="http://schemas.microsoft.com/office/drawing/2014/main" id="{3357A7C2-40AC-4CEE-879D-D52B924296F9}"/>
              </a:ext>
            </a:extLst>
          </p:cNvPr>
          <p:cNvSpPr txBox="1"/>
          <p:nvPr/>
        </p:nvSpPr>
        <p:spPr>
          <a:xfrm>
            <a:off x="63519" y="2369395"/>
            <a:ext cx="5232875" cy="3323987"/>
          </a:xfrm>
          <a:prstGeom prst="rect">
            <a:avLst/>
          </a:prstGeom>
          <a:noFill/>
        </p:spPr>
        <p:txBody>
          <a:bodyPr wrap="square">
            <a:spAutoFit/>
          </a:bodyPr>
          <a:lstStyle/>
          <a:p>
            <a:pPr marL="651510" lvl="1" indent="-285750">
              <a:buFont typeface="Arial" panose="020B0604020202020204" pitchFamily="34" charset="0"/>
              <a:buChar char="•"/>
            </a:pPr>
            <a:r>
              <a:rPr lang="en-US" sz="1600" dirty="0">
                <a:solidFill>
                  <a:srgbClr val="000000"/>
                </a:solidFill>
              </a:rPr>
              <a:t>Strong seasonality observed in the cases CO</a:t>
            </a:r>
            <a:r>
              <a:rPr lang="en-US" sz="1600" baseline="-25000" dirty="0">
                <a:solidFill>
                  <a:srgbClr val="000000"/>
                </a:solidFill>
              </a:rPr>
              <a:t>2</a:t>
            </a:r>
            <a:r>
              <a:rPr lang="en-US" sz="1600" dirty="0">
                <a:solidFill>
                  <a:srgbClr val="000000"/>
                </a:solidFill>
              </a:rPr>
              <a:t> emissions from both coal and natural gas. </a:t>
            </a:r>
          </a:p>
          <a:p>
            <a:pPr marL="651510" lvl="1" indent="-285750">
              <a:buFont typeface="Arial" panose="020B0604020202020204" pitchFamily="34" charset="0"/>
              <a:buChar char="•"/>
            </a:pPr>
            <a:endParaRPr lang="en-US" sz="1600" dirty="0">
              <a:solidFill>
                <a:srgbClr val="000000"/>
              </a:solidFill>
            </a:endParaRPr>
          </a:p>
          <a:p>
            <a:pPr marL="651510" lvl="1" indent="-285750">
              <a:buFont typeface="Arial" panose="020B0604020202020204" pitchFamily="34" charset="0"/>
              <a:buChar char="•"/>
            </a:pPr>
            <a:r>
              <a:rPr lang="en-US" sz="1600" dirty="0">
                <a:solidFill>
                  <a:srgbClr val="000000"/>
                </a:solidFill>
              </a:rPr>
              <a:t>For the case of CO</a:t>
            </a:r>
            <a:r>
              <a:rPr lang="en-US" sz="1600" baseline="-25000" dirty="0">
                <a:solidFill>
                  <a:srgbClr val="000000"/>
                </a:solidFill>
              </a:rPr>
              <a:t>2</a:t>
            </a:r>
            <a:r>
              <a:rPr lang="en-US" sz="1600" dirty="0">
                <a:solidFill>
                  <a:srgbClr val="000000"/>
                </a:solidFill>
              </a:rPr>
              <a:t> emissions from natural gas source, the data shows </a:t>
            </a:r>
            <a:r>
              <a:rPr lang="en-US" sz="1600" b="1" dirty="0">
                <a:solidFill>
                  <a:srgbClr val="000000"/>
                </a:solidFill>
              </a:rPr>
              <a:t>12 month seasonality</a:t>
            </a:r>
            <a:r>
              <a:rPr lang="en-US" sz="1600" dirty="0">
                <a:solidFill>
                  <a:srgbClr val="000000"/>
                </a:solidFill>
              </a:rPr>
              <a:t> with peaks in the months of July and Aug</a:t>
            </a:r>
          </a:p>
          <a:p>
            <a:pPr marL="651510" lvl="1" indent="-285750">
              <a:buFont typeface="Arial" panose="020B0604020202020204" pitchFamily="34" charset="0"/>
              <a:buChar char="•"/>
            </a:pPr>
            <a:endParaRPr lang="en-US" sz="1600" dirty="0">
              <a:solidFill>
                <a:srgbClr val="000000"/>
              </a:solidFill>
            </a:endParaRPr>
          </a:p>
          <a:p>
            <a:pPr marL="651510" lvl="1" indent="-285750">
              <a:buFont typeface="Arial" panose="020B0604020202020204" pitchFamily="34" charset="0"/>
              <a:buChar char="•"/>
            </a:pPr>
            <a:r>
              <a:rPr lang="en-US" sz="1600" dirty="0">
                <a:solidFill>
                  <a:srgbClr val="000000"/>
                </a:solidFill>
              </a:rPr>
              <a:t>Alternative energy technology and policies are likely driving down the CO</a:t>
            </a:r>
            <a:r>
              <a:rPr lang="en-US" sz="1600" baseline="-25000" dirty="0">
                <a:solidFill>
                  <a:srgbClr val="000000"/>
                </a:solidFill>
              </a:rPr>
              <a:t>2</a:t>
            </a:r>
            <a:r>
              <a:rPr lang="en-US" sz="1600" dirty="0">
                <a:solidFill>
                  <a:srgbClr val="000000"/>
                </a:solidFill>
              </a:rPr>
              <a:t> emissions from coal.</a:t>
            </a:r>
          </a:p>
          <a:p>
            <a:pPr marL="651510" lvl="1" indent="-285750">
              <a:buFont typeface="Arial" panose="020B0604020202020204" pitchFamily="34" charset="0"/>
              <a:buChar char="•"/>
            </a:pPr>
            <a:endParaRPr lang="en-US" sz="1600" dirty="0">
              <a:solidFill>
                <a:srgbClr val="000000"/>
              </a:solidFill>
            </a:endParaRPr>
          </a:p>
          <a:p>
            <a:pPr marL="651510" lvl="1" indent="-285750">
              <a:buFont typeface="Arial" panose="020B0604020202020204" pitchFamily="34" charset="0"/>
              <a:buChar char="•"/>
            </a:pPr>
            <a:endParaRPr lang="en-US" sz="1600" dirty="0">
              <a:solidFill>
                <a:srgbClr val="000000"/>
              </a:solidFill>
            </a:endParaRPr>
          </a:p>
          <a:p>
            <a:pPr marL="651510" lvl="1" indent="-285750">
              <a:buFont typeface="Arial" panose="020B0604020202020204" pitchFamily="34" charset="0"/>
              <a:buChar char="•"/>
            </a:pPr>
            <a:endParaRPr lang="en-US" sz="1600" dirty="0">
              <a:solidFill>
                <a:srgbClr val="000000"/>
              </a:solidFill>
            </a:endParaRPr>
          </a:p>
          <a:p>
            <a:pPr marL="365760" lvl="3"/>
            <a:endParaRPr lang="en-US" sz="2000" dirty="0"/>
          </a:p>
        </p:txBody>
      </p:sp>
      <p:sp>
        <p:nvSpPr>
          <p:cNvPr id="10" name="TextBox 9">
            <a:extLst>
              <a:ext uri="{FF2B5EF4-FFF2-40B4-BE49-F238E27FC236}">
                <a16:creationId xmlns:a16="http://schemas.microsoft.com/office/drawing/2014/main" id="{CEAE4BAA-1D29-4F15-9D00-13283A9E765F}"/>
              </a:ext>
            </a:extLst>
          </p:cNvPr>
          <p:cNvSpPr txBox="1"/>
          <p:nvPr/>
        </p:nvSpPr>
        <p:spPr>
          <a:xfrm>
            <a:off x="7389344" y="6438884"/>
            <a:ext cx="2845322" cy="200055"/>
          </a:xfrm>
          <a:prstGeom prst="rect">
            <a:avLst/>
          </a:prstGeom>
          <a:noFill/>
        </p:spPr>
        <p:txBody>
          <a:bodyPr wrap="square">
            <a:spAutoFit/>
          </a:bodyPr>
          <a:lstStyle/>
          <a:p>
            <a:r>
              <a:rPr lang="en-US" sz="700" b="1" i="1" dirty="0">
                <a:solidFill>
                  <a:srgbClr val="000000"/>
                </a:solidFill>
              </a:rPr>
              <a:t>Data from the U.S. Energy Information Administration (EIA). </a:t>
            </a:r>
            <a:endParaRPr lang="en-US" sz="700" b="1" i="1" dirty="0"/>
          </a:p>
        </p:txBody>
      </p:sp>
      <p:grpSp>
        <p:nvGrpSpPr>
          <p:cNvPr id="23" name="Group 22">
            <a:extLst>
              <a:ext uri="{FF2B5EF4-FFF2-40B4-BE49-F238E27FC236}">
                <a16:creationId xmlns:a16="http://schemas.microsoft.com/office/drawing/2014/main" id="{B1DAD450-458C-4676-B928-72C1F396DE3A}"/>
              </a:ext>
            </a:extLst>
          </p:cNvPr>
          <p:cNvGrpSpPr/>
          <p:nvPr/>
        </p:nvGrpSpPr>
        <p:grpSpPr>
          <a:xfrm>
            <a:off x="5913890" y="1125754"/>
            <a:ext cx="5139023" cy="5148060"/>
            <a:chOff x="6523534" y="1122593"/>
            <a:chExt cx="5139023" cy="5148060"/>
          </a:xfrm>
        </p:grpSpPr>
        <p:pic>
          <p:nvPicPr>
            <p:cNvPr id="11" name="Picture 10">
              <a:extLst>
                <a:ext uri="{FF2B5EF4-FFF2-40B4-BE49-F238E27FC236}">
                  <a16:creationId xmlns:a16="http://schemas.microsoft.com/office/drawing/2014/main" id="{C0A4E607-2A6B-4452-A691-F29567CD67F9}"/>
                </a:ext>
              </a:extLst>
            </p:cNvPr>
            <p:cNvPicPr>
              <a:picLocks noChangeAspect="1"/>
            </p:cNvPicPr>
            <p:nvPr/>
          </p:nvPicPr>
          <p:blipFill>
            <a:blip r:embed="rId3"/>
            <a:stretch>
              <a:fillRect/>
            </a:stretch>
          </p:blipFill>
          <p:spPr>
            <a:xfrm>
              <a:off x="6523534" y="1122593"/>
              <a:ext cx="5096858" cy="2697225"/>
            </a:xfrm>
            <a:prstGeom prst="rect">
              <a:avLst/>
            </a:prstGeom>
          </p:spPr>
        </p:pic>
        <p:grpSp>
          <p:nvGrpSpPr>
            <p:cNvPr id="22" name="Group 21">
              <a:extLst>
                <a:ext uri="{FF2B5EF4-FFF2-40B4-BE49-F238E27FC236}">
                  <a16:creationId xmlns:a16="http://schemas.microsoft.com/office/drawing/2014/main" id="{D963DA48-B8A7-4080-9156-E1ED8B81F62A}"/>
                </a:ext>
              </a:extLst>
            </p:cNvPr>
            <p:cNvGrpSpPr/>
            <p:nvPr/>
          </p:nvGrpSpPr>
          <p:grpSpPr>
            <a:xfrm>
              <a:off x="6523534" y="3862095"/>
              <a:ext cx="5139023" cy="2408558"/>
              <a:chOff x="6951046" y="3980511"/>
              <a:chExt cx="5139023" cy="2408558"/>
            </a:xfrm>
          </p:grpSpPr>
          <p:pic>
            <p:nvPicPr>
              <p:cNvPr id="7" name="Picture 6">
                <a:extLst>
                  <a:ext uri="{FF2B5EF4-FFF2-40B4-BE49-F238E27FC236}">
                    <a16:creationId xmlns:a16="http://schemas.microsoft.com/office/drawing/2014/main" id="{7CCAAA92-C2C7-4F22-B217-37E4E23D0B41}"/>
                  </a:ext>
                </a:extLst>
              </p:cNvPr>
              <p:cNvPicPr>
                <a:picLocks noChangeAspect="1"/>
              </p:cNvPicPr>
              <p:nvPr/>
            </p:nvPicPr>
            <p:blipFill>
              <a:blip r:embed="rId4"/>
              <a:stretch>
                <a:fillRect/>
              </a:stretch>
            </p:blipFill>
            <p:spPr>
              <a:xfrm>
                <a:off x="6951046" y="3980511"/>
                <a:ext cx="5139023" cy="2408558"/>
              </a:xfrm>
              <a:prstGeom prst="rect">
                <a:avLst/>
              </a:prstGeom>
            </p:spPr>
          </p:pic>
          <p:cxnSp>
            <p:nvCxnSpPr>
              <p:cNvPr id="16" name="Straight Connector 15">
                <a:extLst>
                  <a:ext uri="{FF2B5EF4-FFF2-40B4-BE49-F238E27FC236}">
                    <a16:creationId xmlns:a16="http://schemas.microsoft.com/office/drawing/2014/main" id="{C41B8737-6CCD-4D5D-8BA8-72BC8CA76AE8}"/>
                  </a:ext>
                </a:extLst>
              </p:cNvPr>
              <p:cNvCxnSpPr>
                <a:cxnSpLocks/>
              </p:cNvCxnSpPr>
              <p:nvPr/>
            </p:nvCxnSpPr>
            <p:spPr>
              <a:xfrm>
                <a:off x="8502733" y="4031673"/>
                <a:ext cx="0" cy="19653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95268377-BEA0-4BE2-A6A4-47E6B56DEABA}"/>
                  </a:ext>
                </a:extLst>
              </p:cNvPr>
              <p:cNvCxnSpPr>
                <a:cxnSpLocks/>
              </p:cNvCxnSpPr>
              <p:nvPr/>
            </p:nvCxnSpPr>
            <p:spPr>
              <a:xfrm>
                <a:off x="9717974" y="4025735"/>
                <a:ext cx="0" cy="19653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9127080A-4288-42B1-AC58-8934C5462301}"/>
                  </a:ext>
                </a:extLst>
              </p:cNvPr>
              <p:cNvCxnSpPr>
                <a:cxnSpLocks/>
              </p:cNvCxnSpPr>
              <p:nvPr/>
            </p:nvCxnSpPr>
            <p:spPr>
              <a:xfrm>
                <a:off x="10863943" y="4031673"/>
                <a:ext cx="0" cy="19653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3CA074EC-4349-4F1B-904F-93E9F2DFF511}"/>
                  </a:ext>
                </a:extLst>
              </p:cNvPr>
              <p:cNvSpPr txBox="1"/>
              <p:nvPr/>
            </p:nvSpPr>
            <p:spPr>
              <a:xfrm rot="16200000">
                <a:off x="6251969" y="5060707"/>
                <a:ext cx="1640193" cy="215444"/>
              </a:xfrm>
              <a:prstGeom prst="rect">
                <a:avLst/>
              </a:prstGeom>
              <a:solidFill>
                <a:schemeClr val="bg1"/>
              </a:solidFill>
            </p:spPr>
            <p:txBody>
              <a:bodyPr wrap="none" rtlCol="0">
                <a:spAutoFit/>
              </a:bodyPr>
              <a:lstStyle/>
              <a:p>
                <a:r>
                  <a:rPr lang="en-US" sz="800" dirty="0"/>
                  <a:t>CO2 emissions from Natural Gas</a:t>
                </a:r>
              </a:p>
            </p:txBody>
          </p:sp>
        </p:grpSp>
      </p:grpSp>
    </p:spTree>
    <p:extLst>
      <p:ext uri="{BB962C8B-B14F-4D97-AF65-F5344CB8AC3E}">
        <p14:creationId xmlns:p14="http://schemas.microsoft.com/office/powerpoint/2010/main" val="325668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Rounded Corners 2053">
            <a:extLst>
              <a:ext uri="{FF2B5EF4-FFF2-40B4-BE49-F238E27FC236}">
                <a16:creationId xmlns:a16="http://schemas.microsoft.com/office/drawing/2014/main" id="{945C28CC-2C33-4BF6-9BBB-74F5AAF1BB10}"/>
              </a:ext>
            </a:extLst>
          </p:cNvPr>
          <p:cNvSpPr/>
          <p:nvPr/>
        </p:nvSpPr>
        <p:spPr>
          <a:xfrm>
            <a:off x="482748" y="2944062"/>
            <a:ext cx="10634353" cy="3412288"/>
          </a:xfrm>
          <a:prstGeom prst="roundRect">
            <a:avLst/>
          </a:prstGeom>
          <a:solidFill>
            <a:srgbClr val="F7F6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8ED0F-DC46-4469-87DF-BE3F007DB276}"/>
              </a:ext>
            </a:extLst>
          </p:cNvPr>
          <p:cNvSpPr>
            <a:spLocks noGrp="1"/>
          </p:cNvSpPr>
          <p:nvPr>
            <p:ph type="title"/>
          </p:nvPr>
        </p:nvSpPr>
        <p:spPr>
          <a:xfrm>
            <a:off x="704243" y="0"/>
            <a:ext cx="11200711" cy="990115"/>
          </a:xfrm>
        </p:spPr>
        <p:txBody>
          <a:bodyPr>
            <a:normAutofit/>
          </a:bodyPr>
          <a:lstStyle/>
          <a:p>
            <a:r>
              <a:rPr lang="en-US" dirty="0"/>
              <a:t>Problem and solution summary</a:t>
            </a:r>
            <a:endParaRPr lang="en-US" i="1" dirty="0"/>
          </a:p>
        </p:txBody>
      </p:sp>
      <p:sp>
        <p:nvSpPr>
          <p:cNvPr id="4" name="Date Placeholder 3">
            <a:extLst>
              <a:ext uri="{FF2B5EF4-FFF2-40B4-BE49-F238E27FC236}">
                <a16:creationId xmlns:a16="http://schemas.microsoft.com/office/drawing/2014/main" id="{59623B2E-5C6E-49C5-A471-D5A5D590BD2E}"/>
              </a:ext>
            </a:extLst>
          </p:cNvPr>
          <p:cNvSpPr>
            <a:spLocks noGrp="1"/>
          </p:cNvSpPr>
          <p:nvPr>
            <p:ph type="dt" sz="half" idx="10"/>
          </p:nvPr>
        </p:nvSpPr>
        <p:spPr/>
        <p:txBody>
          <a:bodyPr/>
          <a:lstStyle/>
          <a:p>
            <a:fld id="{7668686B-83EC-4D2A-9828-DCB394A27732}" type="datetime1">
              <a:rPr lang="en-US" smtClean="0"/>
              <a:t>8/14/2021</a:t>
            </a:fld>
            <a:endParaRPr lang="en-US"/>
          </a:p>
        </p:txBody>
      </p:sp>
      <p:sp>
        <p:nvSpPr>
          <p:cNvPr id="5" name="Footer Placeholder 4">
            <a:extLst>
              <a:ext uri="{FF2B5EF4-FFF2-40B4-BE49-F238E27FC236}">
                <a16:creationId xmlns:a16="http://schemas.microsoft.com/office/drawing/2014/main" id="{8669F2F0-8F06-40DB-B0A0-0834961CA1A2}"/>
              </a:ext>
            </a:extLst>
          </p:cNvPr>
          <p:cNvSpPr>
            <a:spLocks noGrp="1"/>
          </p:cNvSpPr>
          <p:nvPr>
            <p:ph type="ftr" sz="quarter" idx="11"/>
          </p:nvPr>
        </p:nvSpPr>
        <p:spPr/>
        <p:txBody>
          <a:bodyPr/>
          <a:lstStyle/>
          <a:p>
            <a:r>
              <a:rPr lang="en-US" dirty="0"/>
              <a:t>Final Report</a:t>
            </a:r>
          </a:p>
        </p:txBody>
      </p:sp>
      <p:sp>
        <p:nvSpPr>
          <p:cNvPr id="6" name="Slide Number Placeholder 5">
            <a:extLst>
              <a:ext uri="{FF2B5EF4-FFF2-40B4-BE49-F238E27FC236}">
                <a16:creationId xmlns:a16="http://schemas.microsoft.com/office/drawing/2014/main" id="{82F7967D-518B-48FA-91C8-8AB395244FB9}"/>
              </a:ext>
            </a:extLst>
          </p:cNvPr>
          <p:cNvSpPr>
            <a:spLocks noGrp="1"/>
          </p:cNvSpPr>
          <p:nvPr>
            <p:ph type="sldNum" sz="quarter" idx="12"/>
          </p:nvPr>
        </p:nvSpPr>
        <p:spPr/>
        <p:txBody>
          <a:bodyPr/>
          <a:lstStyle/>
          <a:p>
            <a:fld id="{53AC02A1-1A18-463A-B0E3-95387BCC8A62}" type="slidenum">
              <a:rPr lang="en-US" smtClean="0"/>
              <a:t>6</a:t>
            </a:fld>
            <a:endParaRPr lang="en-US" dirty="0"/>
          </a:p>
        </p:txBody>
      </p:sp>
      <p:sp>
        <p:nvSpPr>
          <p:cNvPr id="8" name="TextBox 7">
            <a:extLst>
              <a:ext uri="{FF2B5EF4-FFF2-40B4-BE49-F238E27FC236}">
                <a16:creationId xmlns:a16="http://schemas.microsoft.com/office/drawing/2014/main" id="{E04B1318-6AF7-407D-8B7E-9746F365BECA}"/>
              </a:ext>
            </a:extLst>
          </p:cNvPr>
          <p:cNvSpPr txBox="1"/>
          <p:nvPr/>
        </p:nvSpPr>
        <p:spPr>
          <a:xfrm>
            <a:off x="704242" y="1038267"/>
            <a:ext cx="10191367" cy="1569660"/>
          </a:xfrm>
          <a:prstGeom prst="rect">
            <a:avLst/>
          </a:prstGeom>
          <a:noFill/>
        </p:spPr>
        <p:txBody>
          <a:bodyPr wrap="square" rtlCol="0">
            <a:spAutoFit/>
          </a:bodyPr>
          <a:lstStyle/>
          <a:p>
            <a:pPr marL="342900" indent="-342900">
              <a:buAutoNum type="arabicPeriod"/>
            </a:pPr>
            <a:r>
              <a:rPr lang="en-US" sz="1600" dirty="0"/>
              <a:t>Optimize hyperparameters for SARIMA</a:t>
            </a:r>
            <a:r>
              <a:rPr lang="en-US" sz="1600" dirty="0">
                <a:effectLst/>
                <a:ea typeface="Calibri" panose="020F0502020204030204" pitchFamily="34" charset="0"/>
                <a:cs typeface="Times New Roman" panose="02020603050405020304" pitchFamily="18" charset="0"/>
              </a:rPr>
              <a:t>(1,1,1)x(1,0,1,12)</a:t>
            </a:r>
            <a:r>
              <a:rPr lang="en-US" sz="1600" dirty="0"/>
              <a:t> model using automated function auto-</a:t>
            </a:r>
            <a:r>
              <a:rPr lang="en-US" sz="1600" dirty="0" err="1"/>
              <a:t>arima</a:t>
            </a:r>
            <a:r>
              <a:rPr lang="en-US" sz="1600" dirty="0"/>
              <a:t>. </a:t>
            </a:r>
          </a:p>
          <a:p>
            <a:pPr marL="342900" indent="-342900">
              <a:buAutoNum type="arabicPeriod"/>
            </a:pPr>
            <a:r>
              <a:rPr lang="en-US" sz="1600" dirty="0"/>
              <a:t>Build optimized SARIMA Model </a:t>
            </a:r>
          </a:p>
          <a:p>
            <a:pPr marL="342900" indent="-342900">
              <a:buAutoNum type="arabicPeriod"/>
            </a:pPr>
            <a:r>
              <a:rPr lang="en-US" sz="1600" dirty="0"/>
              <a:t>Build FB Prophet Model</a:t>
            </a:r>
          </a:p>
          <a:p>
            <a:pPr marL="342900" indent="-342900">
              <a:buAutoNum type="arabicPeriod"/>
            </a:pPr>
            <a:r>
              <a:rPr lang="en-US" sz="1600" dirty="0">
                <a:solidFill>
                  <a:srgbClr val="242729"/>
                </a:solidFill>
                <a:latin typeface="-apple-system"/>
              </a:rPr>
              <a:t>Use a m</a:t>
            </a:r>
            <a:r>
              <a:rPr lang="en-US" sz="1600" b="0" i="0" dirty="0">
                <a:solidFill>
                  <a:srgbClr val="242729"/>
                </a:solidFill>
                <a:effectLst/>
                <a:latin typeface="-apple-system"/>
              </a:rPr>
              <a:t>oving window based technique</a:t>
            </a:r>
            <a:r>
              <a:rPr lang="en-US" sz="1600" dirty="0"/>
              <a:t> known as </a:t>
            </a:r>
            <a:r>
              <a:rPr lang="en-US" sz="1600" b="1" dirty="0"/>
              <a:t>cross-validation</a:t>
            </a:r>
            <a:r>
              <a:rPr lang="en-US" sz="1600" dirty="0"/>
              <a:t> to determine which has better performance i.e. lowest average prediction error over all test windows (see below)</a:t>
            </a:r>
          </a:p>
          <a:p>
            <a:pPr marL="342900" indent="-342900">
              <a:buAutoNum type="arabicPeriod"/>
            </a:pPr>
            <a:r>
              <a:rPr lang="en-US" sz="1600" dirty="0"/>
              <a:t>Select model with best performance (lowest error) and forecast natural gas CO</a:t>
            </a:r>
            <a:r>
              <a:rPr lang="en-US" sz="1600" baseline="-25000" dirty="0"/>
              <a:t>2</a:t>
            </a:r>
            <a:r>
              <a:rPr lang="en-US" sz="1600" dirty="0"/>
              <a:t> emissions into the future</a:t>
            </a:r>
          </a:p>
        </p:txBody>
      </p:sp>
      <p:sp>
        <p:nvSpPr>
          <p:cNvPr id="2049" name="TextBox 2048">
            <a:extLst>
              <a:ext uri="{FF2B5EF4-FFF2-40B4-BE49-F238E27FC236}">
                <a16:creationId xmlns:a16="http://schemas.microsoft.com/office/drawing/2014/main" id="{3AB683EB-E63E-4B47-AF95-5477E8F393EA}"/>
              </a:ext>
            </a:extLst>
          </p:cNvPr>
          <p:cNvSpPr txBox="1"/>
          <p:nvPr/>
        </p:nvSpPr>
        <p:spPr>
          <a:xfrm>
            <a:off x="838200" y="3007887"/>
            <a:ext cx="9960852" cy="1246495"/>
          </a:xfrm>
          <a:prstGeom prst="rect">
            <a:avLst/>
          </a:prstGeom>
          <a:noFill/>
        </p:spPr>
        <p:txBody>
          <a:bodyPr wrap="square" rtlCol="0">
            <a:spAutoFit/>
          </a:bodyPr>
          <a:lstStyle/>
          <a:p>
            <a:r>
              <a:rPr lang="en-US" sz="1500" b="1" dirty="0"/>
              <a:t>Cross-Validation </a:t>
            </a:r>
            <a:r>
              <a:rPr lang="en-US" sz="1500" dirty="0">
                <a:solidFill>
                  <a:srgbClr val="292929"/>
                </a:solidFill>
                <a:latin typeface="charter"/>
              </a:rPr>
              <a:t>: select early subset of data to train the model and then evaluate the error between model forecast into the test period and the actual data in the test period.  The test window or “horizon” is then moved forward in time and the model is retrained with a larger data set and the error evaluated. This process repeats for all horizons and the final error is the average of the errors corresponding to the different time frames.  </a:t>
            </a:r>
          </a:p>
          <a:p>
            <a:r>
              <a:rPr lang="en-US" sz="1500" dirty="0">
                <a:solidFill>
                  <a:srgbClr val="292929"/>
                </a:solidFill>
                <a:latin typeface="charter"/>
              </a:rPr>
              <a:t> </a:t>
            </a:r>
            <a:endParaRPr lang="en-US" sz="1500" dirty="0"/>
          </a:p>
        </p:txBody>
      </p:sp>
      <p:pic>
        <p:nvPicPr>
          <p:cNvPr id="14" name="Picture 13">
            <a:extLst>
              <a:ext uri="{FF2B5EF4-FFF2-40B4-BE49-F238E27FC236}">
                <a16:creationId xmlns:a16="http://schemas.microsoft.com/office/drawing/2014/main" id="{226401C5-42BB-4636-8B7D-00A17C10CBAB}"/>
              </a:ext>
            </a:extLst>
          </p:cNvPr>
          <p:cNvPicPr>
            <a:picLocks noChangeAspect="1"/>
          </p:cNvPicPr>
          <p:nvPr/>
        </p:nvPicPr>
        <p:blipFill>
          <a:blip r:embed="rId3"/>
          <a:stretch>
            <a:fillRect/>
          </a:stretch>
        </p:blipFill>
        <p:spPr>
          <a:xfrm>
            <a:off x="1601398" y="3977820"/>
            <a:ext cx="2596858" cy="2278007"/>
          </a:xfrm>
          <a:prstGeom prst="rect">
            <a:avLst/>
          </a:prstGeom>
        </p:spPr>
      </p:pic>
      <p:cxnSp>
        <p:nvCxnSpPr>
          <p:cNvPr id="10" name="Straight Connector 9">
            <a:extLst>
              <a:ext uri="{FF2B5EF4-FFF2-40B4-BE49-F238E27FC236}">
                <a16:creationId xmlns:a16="http://schemas.microsoft.com/office/drawing/2014/main" id="{B7BA456F-3F5C-49A4-AB0E-823C45055251}"/>
              </a:ext>
            </a:extLst>
          </p:cNvPr>
          <p:cNvCxnSpPr>
            <a:endCxn id="7" idx="1"/>
          </p:cNvCxnSpPr>
          <p:nvPr/>
        </p:nvCxnSpPr>
        <p:spPr>
          <a:xfrm>
            <a:off x="7036130" y="4281055"/>
            <a:ext cx="268185" cy="3788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E24DFCB-F918-4302-8B27-FEB66D8A5375}"/>
              </a:ext>
            </a:extLst>
          </p:cNvPr>
          <p:cNvGrpSpPr/>
          <p:nvPr/>
        </p:nvGrpSpPr>
        <p:grpSpPr>
          <a:xfrm>
            <a:off x="5041546" y="4190557"/>
            <a:ext cx="4129270" cy="2208911"/>
            <a:chOff x="5041546" y="4190557"/>
            <a:chExt cx="4129270" cy="2208911"/>
          </a:xfrm>
        </p:grpSpPr>
        <p:pic>
          <p:nvPicPr>
            <p:cNvPr id="3" name="Picture 2">
              <a:extLst>
                <a:ext uri="{FF2B5EF4-FFF2-40B4-BE49-F238E27FC236}">
                  <a16:creationId xmlns:a16="http://schemas.microsoft.com/office/drawing/2014/main" id="{74F9D088-94FB-415B-9B45-F5D58636CFF8}"/>
                </a:ext>
              </a:extLst>
            </p:cNvPr>
            <p:cNvPicPr>
              <a:picLocks noChangeAspect="1"/>
            </p:cNvPicPr>
            <p:nvPr/>
          </p:nvPicPr>
          <p:blipFill>
            <a:blip r:embed="rId4"/>
            <a:stretch>
              <a:fillRect/>
            </a:stretch>
          </p:blipFill>
          <p:spPr>
            <a:xfrm>
              <a:off x="5041546" y="4190557"/>
              <a:ext cx="4129270" cy="2208911"/>
            </a:xfrm>
            <a:prstGeom prst="rect">
              <a:avLst/>
            </a:prstGeom>
          </p:spPr>
        </p:pic>
        <p:sp>
          <p:nvSpPr>
            <p:cNvPr id="7" name="TextBox 6">
              <a:extLst>
                <a:ext uri="{FF2B5EF4-FFF2-40B4-BE49-F238E27FC236}">
                  <a16:creationId xmlns:a16="http://schemas.microsoft.com/office/drawing/2014/main" id="{6783F2E9-8481-4B1C-B10A-5680AB21909F}"/>
                </a:ext>
              </a:extLst>
            </p:cNvPr>
            <p:cNvSpPr txBox="1"/>
            <p:nvPr/>
          </p:nvSpPr>
          <p:spPr>
            <a:xfrm>
              <a:off x="7304315" y="4218915"/>
              <a:ext cx="1866501" cy="200055"/>
            </a:xfrm>
            <a:prstGeom prst="rect">
              <a:avLst/>
            </a:prstGeom>
            <a:noFill/>
          </p:spPr>
          <p:txBody>
            <a:bodyPr wrap="square" rtlCol="0">
              <a:spAutoFit/>
            </a:bodyPr>
            <a:lstStyle/>
            <a:p>
              <a:r>
                <a:rPr lang="en-US" sz="700" dirty="0"/>
                <a:t> CO2 emission from natural gas</a:t>
              </a:r>
            </a:p>
          </p:txBody>
        </p:sp>
        <p:cxnSp>
          <p:nvCxnSpPr>
            <p:cNvPr id="12" name="Straight Connector 11">
              <a:extLst>
                <a:ext uri="{FF2B5EF4-FFF2-40B4-BE49-F238E27FC236}">
                  <a16:creationId xmlns:a16="http://schemas.microsoft.com/office/drawing/2014/main" id="{0E920697-E899-4D4A-9A4E-D148FABF78AB}"/>
                </a:ext>
              </a:extLst>
            </p:cNvPr>
            <p:cNvCxnSpPr/>
            <p:nvPr/>
          </p:nvCxnSpPr>
          <p:spPr>
            <a:xfrm flipH="1">
              <a:off x="7212281" y="4318943"/>
              <a:ext cx="184068" cy="0"/>
            </a:xfrm>
            <a:prstGeom prst="line">
              <a:avLst/>
            </a:prstGeom>
            <a:ln>
              <a:solidFill>
                <a:srgbClr val="0000FF"/>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153822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349FADB-B631-42D8-BAE7-9DF4BBE45F0F}"/>
              </a:ext>
            </a:extLst>
          </p:cNvPr>
          <p:cNvSpPr/>
          <p:nvPr/>
        </p:nvSpPr>
        <p:spPr>
          <a:xfrm>
            <a:off x="361840" y="908462"/>
            <a:ext cx="5340189" cy="3240712"/>
          </a:xfrm>
          <a:prstGeom prst="roundRect">
            <a:avLst/>
          </a:prstGeom>
          <a:solidFill>
            <a:srgbClr val="F7F6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0E3393F-9DED-4D24-AD24-4DFA4D3896B7}"/>
              </a:ext>
            </a:extLst>
          </p:cNvPr>
          <p:cNvPicPr>
            <a:picLocks noChangeAspect="1"/>
          </p:cNvPicPr>
          <p:nvPr/>
        </p:nvPicPr>
        <p:blipFill>
          <a:blip r:embed="rId3"/>
          <a:stretch>
            <a:fillRect/>
          </a:stretch>
        </p:blipFill>
        <p:spPr>
          <a:xfrm>
            <a:off x="838200" y="1801481"/>
            <a:ext cx="4344130" cy="2253692"/>
          </a:xfrm>
          <a:prstGeom prst="rect">
            <a:avLst/>
          </a:prstGeom>
        </p:spPr>
      </p:pic>
      <p:sp>
        <p:nvSpPr>
          <p:cNvPr id="24" name="Rectangle: Rounded Corners 23">
            <a:extLst>
              <a:ext uri="{FF2B5EF4-FFF2-40B4-BE49-F238E27FC236}">
                <a16:creationId xmlns:a16="http://schemas.microsoft.com/office/drawing/2014/main" id="{F991890A-86AC-4F74-94CA-E63C16ECC8A9}"/>
              </a:ext>
            </a:extLst>
          </p:cNvPr>
          <p:cNvSpPr/>
          <p:nvPr/>
        </p:nvSpPr>
        <p:spPr>
          <a:xfrm>
            <a:off x="6280894" y="897049"/>
            <a:ext cx="5340189" cy="3240712"/>
          </a:xfrm>
          <a:prstGeom prst="roundRect">
            <a:avLst/>
          </a:prstGeom>
          <a:solidFill>
            <a:srgbClr val="F7F6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8ED0F-DC46-4469-87DF-BE3F007DB276}"/>
              </a:ext>
            </a:extLst>
          </p:cNvPr>
          <p:cNvSpPr>
            <a:spLocks noGrp="1"/>
          </p:cNvSpPr>
          <p:nvPr>
            <p:ph type="title"/>
          </p:nvPr>
        </p:nvSpPr>
        <p:spPr>
          <a:xfrm>
            <a:off x="361840" y="-39373"/>
            <a:ext cx="11200711" cy="990115"/>
          </a:xfrm>
        </p:spPr>
        <p:txBody>
          <a:bodyPr>
            <a:normAutofit/>
          </a:bodyPr>
          <a:lstStyle/>
          <a:p>
            <a:r>
              <a:rPr lang="en-US" dirty="0"/>
              <a:t>Optimized MODELS</a:t>
            </a:r>
            <a:endParaRPr lang="en-US" i="1" dirty="0"/>
          </a:p>
        </p:txBody>
      </p:sp>
      <p:sp>
        <p:nvSpPr>
          <p:cNvPr id="4" name="Date Placeholder 3">
            <a:extLst>
              <a:ext uri="{FF2B5EF4-FFF2-40B4-BE49-F238E27FC236}">
                <a16:creationId xmlns:a16="http://schemas.microsoft.com/office/drawing/2014/main" id="{59623B2E-5C6E-49C5-A471-D5A5D590BD2E}"/>
              </a:ext>
            </a:extLst>
          </p:cNvPr>
          <p:cNvSpPr>
            <a:spLocks noGrp="1"/>
          </p:cNvSpPr>
          <p:nvPr>
            <p:ph type="dt" sz="half" idx="10"/>
          </p:nvPr>
        </p:nvSpPr>
        <p:spPr/>
        <p:txBody>
          <a:bodyPr/>
          <a:lstStyle/>
          <a:p>
            <a:fld id="{7668686B-83EC-4D2A-9828-DCB394A27732}" type="datetime1">
              <a:rPr lang="en-US" smtClean="0"/>
              <a:t>8/14/2021</a:t>
            </a:fld>
            <a:endParaRPr lang="en-US"/>
          </a:p>
        </p:txBody>
      </p:sp>
      <p:sp>
        <p:nvSpPr>
          <p:cNvPr id="5" name="Footer Placeholder 4">
            <a:extLst>
              <a:ext uri="{FF2B5EF4-FFF2-40B4-BE49-F238E27FC236}">
                <a16:creationId xmlns:a16="http://schemas.microsoft.com/office/drawing/2014/main" id="{8669F2F0-8F06-40DB-B0A0-0834961CA1A2}"/>
              </a:ext>
            </a:extLst>
          </p:cNvPr>
          <p:cNvSpPr>
            <a:spLocks noGrp="1"/>
          </p:cNvSpPr>
          <p:nvPr>
            <p:ph type="ftr" sz="quarter" idx="11"/>
          </p:nvPr>
        </p:nvSpPr>
        <p:spPr/>
        <p:txBody>
          <a:bodyPr/>
          <a:lstStyle/>
          <a:p>
            <a:r>
              <a:rPr lang="en-US" dirty="0"/>
              <a:t>Final Report</a:t>
            </a:r>
          </a:p>
        </p:txBody>
      </p:sp>
      <p:sp>
        <p:nvSpPr>
          <p:cNvPr id="6" name="Slide Number Placeholder 5">
            <a:extLst>
              <a:ext uri="{FF2B5EF4-FFF2-40B4-BE49-F238E27FC236}">
                <a16:creationId xmlns:a16="http://schemas.microsoft.com/office/drawing/2014/main" id="{82F7967D-518B-48FA-91C8-8AB395244FB9}"/>
              </a:ext>
            </a:extLst>
          </p:cNvPr>
          <p:cNvSpPr>
            <a:spLocks noGrp="1"/>
          </p:cNvSpPr>
          <p:nvPr>
            <p:ph type="sldNum" sz="quarter" idx="12"/>
          </p:nvPr>
        </p:nvSpPr>
        <p:spPr/>
        <p:txBody>
          <a:bodyPr/>
          <a:lstStyle/>
          <a:p>
            <a:fld id="{53AC02A1-1A18-463A-B0E3-95387BCC8A62}" type="slidenum">
              <a:rPr lang="en-US" smtClean="0"/>
              <a:t>7</a:t>
            </a:fld>
            <a:endParaRPr lang="en-US"/>
          </a:p>
        </p:txBody>
      </p:sp>
      <p:sp>
        <p:nvSpPr>
          <p:cNvPr id="10" name="TextBox 9">
            <a:extLst>
              <a:ext uri="{FF2B5EF4-FFF2-40B4-BE49-F238E27FC236}">
                <a16:creationId xmlns:a16="http://schemas.microsoft.com/office/drawing/2014/main" id="{390B3CAA-729F-4918-BFD3-15117DEA73E1}"/>
              </a:ext>
            </a:extLst>
          </p:cNvPr>
          <p:cNvSpPr txBox="1"/>
          <p:nvPr/>
        </p:nvSpPr>
        <p:spPr>
          <a:xfrm>
            <a:off x="644612" y="954989"/>
            <a:ext cx="4886796" cy="661720"/>
          </a:xfrm>
          <a:prstGeom prst="rect">
            <a:avLst/>
          </a:prstGeom>
          <a:noFill/>
        </p:spPr>
        <p:txBody>
          <a:bodyPr wrap="square" rtlCol="0">
            <a:spAutoFit/>
          </a:bodyPr>
          <a:lstStyle/>
          <a:p>
            <a:r>
              <a:rPr lang="en-US" sz="1300" b="1" dirty="0"/>
              <a:t>Model 1 : SARIMA </a:t>
            </a:r>
          </a:p>
          <a:p>
            <a:r>
              <a:rPr lang="en-US" sz="1200" b="1" i="0" dirty="0">
                <a:solidFill>
                  <a:srgbClr val="111111"/>
                </a:solidFill>
                <a:effectLst/>
              </a:rPr>
              <a:t> “Seasonal autoregressive integrated moving average model with 12 month seasonality”</a:t>
            </a:r>
            <a:endParaRPr lang="en-US" sz="1300" dirty="0"/>
          </a:p>
        </p:txBody>
      </p:sp>
      <p:sp>
        <p:nvSpPr>
          <p:cNvPr id="16" name="TextBox 15">
            <a:extLst>
              <a:ext uri="{FF2B5EF4-FFF2-40B4-BE49-F238E27FC236}">
                <a16:creationId xmlns:a16="http://schemas.microsoft.com/office/drawing/2014/main" id="{E02FE58A-3DAF-4D62-BCC3-A9E432BB30F3}"/>
              </a:ext>
            </a:extLst>
          </p:cNvPr>
          <p:cNvSpPr txBox="1"/>
          <p:nvPr/>
        </p:nvSpPr>
        <p:spPr>
          <a:xfrm>
            <a:off x="2451458" y="2065855"/>
            <a:ext cx="1117614" cy="230832"/>
          </a:xfrm>
          <a:prstGeom prst="rect">
            <a:avLst/>
          </a:prstGeom>
          <a:solidFill>
            <a:srgbClr val="0000FF"/>
          </a:solidFill>
        </p:spPr>
        <p:txBody>
          <a:bodyPr wrap="square" rtlCol="0">
            <a:spAutoFit/>
          </a:bodyPr>
          <a:lstStyle/>
          <a:p>
            <a:r>
              <a:rPr lang="en-US" sz="900" b="1" dirty="0">
                <a:solidFill>
                  <a:schemeClr val="bg1"/>
                </a:solidFill>
              </a:rPr>
              <a:t>Prediction train</a:t>
            </a:r>
          </a:p>
        </p:txBody>
      </p:sp>
      <p:sp>
        <p:nvSpPr>
          <p:cNvPr id="18" name="TextBox 17">
            <a:extLst>
              <a:ext uri="{FF2B5EF4-FFF2-40B4-BE49-F238E27FC236}">
                <a16:creationId xmlns:a16="http://schemas.microsoft.com/office/drawing/2014/main" id="{92B5DBBD-5EEC-485A-B067-2643A19AB094}"/>
              </a:ext>
            </a:extLst>
          </p:cNvPr>
          <p:cNvSpPr txBox="1"/>
          <p:nvPr/>
        </p:nvSpPr>
        <p:spPr>
          <a:xfrm>
            <a:off x="4760416" y="2971499"/>
            <a:ext cx="721498" cy="230832"/>
          </a:xfrm>
          <a:prstGeom prst="rect">
            <a:avLst/>
          </a:prstGeom>
          <a:solidFill>
            <a:srgbClr val="FF0000"/>
          </a:solidFill>
        </p:spPr>
        <p:txBody>
          <a:bodyPr wrap="square" rtlCol="0">
            <a:spAutoFit/>
          </a:bodyPr>
          <a:lstStyle/>
          <a:p>
            <a:r>
              <a:rPr lang="en-US" sz="900" b="1" dirty="0"/>
              <a:t>Forecast</a:t>
            </a:r>
            <a:endParaRPr lang="en-US" sz="1000" b="1" dirty="0"/>
          </a:p>
        </p:txBody>
      </p:sp>
      <p:pic>
        <p:nvPicPr>
          <p:cNvPr id="28" name="Picture 27">
            <a:extLst>
              <a:ext uri="{FF2B5EF4-FFF2-40B4-BE49-F238E27FC236}">
                <a16:creationId xmlns:a16="http://schemas.microsoft.com/office/drawing/2014/main" id="{0A666567-50C3-472F-BE91-74DDCE2702A2}"/>
              </a:ext>
            </a:extLst>
          </p:cNvPr>
          <p:cNvPicPr>
            <a:picLocks noChangeAspect="1"/>
          </p:cNvPicPr>
          <p:nvPr/>
        </p:nvPicPr>
        <p:blipFill>
          <a:blip r:embed="rId4"/>
          <a:stretch>
            <a:fillRect/>
          </a:stretch>
        </p:blipFill>
        <p:spPr>
          <a:xfrm>
            <a:off x="6561977" y="1702287"/>
            <a:ext cx="4097246" cy="2327398"/>
          </a:xfrm>
          <a:prstGeom prst="rect">
            <a:avLst/>
          </a:prstGeom>
        </p:spPr>
      </p:pic>
      <p:sp>
        <p:nvSpPr>
          <p:cNvPr id="29" name="TextBox 28">
            <a:extLst>
              <a:ext uri="{FF2B5EF4-FFF2-40B4-BE49-F238E27FC236}">
                <a16:creationId xmlns:a16="http://schemas.microsoft.com/office/drawing/2014/main" id="{AA81784C-D8A2-46DD-A0C6-C48B68C37141}"/>
              </a:ext>
            </a:extLst>
          </p:cNvPr>
          <p:cNvSpPr txBox="1"/>
          <p:nvPr/>
        </p:nvSpPr>
        <p:spPr>
          <a:xfrm>
            <a:off x="6577379" y="998405"/>
            <a:ext cx="5185660" cy="1107996"/>
          </a:xfrm>
          <a:prstGeom prst="rect">
            <a:avLst/>
          </a:prstGeom>
          <a:noFill/>
        </p:spPr>
        <p:txBody>
          <a:bodyPr wrap="square" rtlCol="0">
            <a:spAutoFit/>
          </a:bodyPr>
          <a:lstStyle/>
          <a:p>
            <a:r>
              <a:rPr lang="en-US" sz="1300" b="1" dirty="0"/>
              <a:t>Model 2 : FB Prophet model</a:t>
            </a:r>
          </a:p>
          <a:p>
            <a:r>
              <a:rPr lang="en-US" sz="1300" b="1" dirty="0"/>
              <a:t>FB Prophet model with monthly data and additive seasonality</a:t>
            </a:r>
          </a:p>
          <a:p>
            <a:endParaRPr lang="en-US" sz="1300" b="1" dirty="0"/>
          </a:p>
          <a:p>
            <a:br>
              <a:rPr lang="en-US" sz="1400" b="1" i="0" dirty="0">
                <a:solidFill>
                  <a:srgbClr val="444444"/>
                </a:solidFill>
                <a:effectLst/>
              </a:rPr>
            </a:br>
            <a:r>
              <a:rPr lang="en-US" sz="1300" b="1" dirty="0"/>
              <a:t>   </a:t>
            </a:r>
          </a:p>
        </p:txBody>
      </p:sp>
      <p:sp>
        <p:nvSpPr>
          <p:cNvPr id="30" name="TextBox 29">
            <a:extLst>
              <a:ext uri="{FF2B5EF4-FFF2-40B4-BE49-F238E27FC236}">
                <a16:creationId xmlns:a16="http://schemas.microsoft.com/office/drawing/2014/main" id="{B758D000-3A77-4274-8C29-393FFC2116BF}"/>
              </a:ext>
            </a:extLst>
          </p:cNvPr>
          <p:cNvSpPr txBox="1"/>
          <p:nvPr/>
        </p:nvSpPr>
        <p:spPr>
          <a:xfrm>
            <a:off x="7119302" y="2151025"/>
            <a:ext cx="1790875" cy="230832"/>
          </a:xfrm>
          <a:prstGeom prst="rect">
            <a:avLst/>
          </a:prstGeom>
          <a:solidFill>
            <a:srgbClr val="529FCA"/>
          </a:solidFill>
        </p:spPr>
        <p:txBody>
          <a:bodyPr wrap="none" rtlCol="0">
            <a:spAutoFit/>
          </a:bodyPr>
          <a:lstStyle/>
          <a:p>
            <a:r>
              <a:rPr lang="en-US" sz="900" b="1" dirty="0">
                <a:solidFill>
                  <a:schemeClr val="bg1"/>
                </a:solidFill>
              </a:rPr>
              <a:t>Prediction on train and forecast</a:t>
            </a:r>
          </a:p>
        </p:txBody>
      </p:sp>
      <p:sp>
        <p:nvSpPr>
          <p:cNvPr id="31" name="TextBox 30">
            <a:extLst>
              <a:ext uri="{FF2B5EF4-FFF2-40B4-BE49-F238E27FC236}">
                <a16:creationId xmlns:a16="http://schemas.microsoft.com/office/drawing/2014/main" id="{B3DDE71D-BB34-424A-82F6-D421CD579A22}"/>
              </a:ext>
            </a:extLst>
          </p:cNvPr>
          <p:cNvSpPr txBox="1"/>
          <p:nvPr/>
        </p:nvSpPr>
        <p:spPr>
          <a:xfrm>
            <a:off x="7173810" y="1835023"/>
            <a:ext cx="979590" cy="230832"/>
          </a:xfrm>
          <a:prstGeom prst="rect">
            <a:avLst/>
          </a:prstGeom>
          <a:solidFill>
            <a:schemeClr val="bg1"/>
          </a:solidFill>
          <a:ln>
            <a:solidFill>
              <a:schemeClr val="tx1"/>
            </a:solidFill>
          </a:ln>
        </p:spPr>
        <p:txBody>
          <a:bodyPr wrap="square" rtlCol="0">
            <a:spAutoFit/>
          </a:bodyPr>
          <a:lstStyle/>
          <a:p>
            <a:r>
              <a:rPr lang="en-US" sz="900" b="1" dirty="0"/>
              <a:t>Actual data</a:t>
            </a:r>
          </a:p>
        </p:txBody>
      </p:sp>
      <p:pic>
        <p:nvPicPr>
          <p:cNvPr id="7" name="Picture 6">
            <a:extLst>
              <a:ext uri="{FF2B5EF4-FFF2-40B4-BE49-F238E27FC236}">
                <a16:creationId xmlns:a16="http://schemas.microsoft.com/office/drawing/2014/main" id="{D5D9DE43-BE47-4107-9DE8-27B521F3364D}"/>
              </a:ext>
            </a:extLst>
          </p:cNvPr>
          <p:cNvPicPr>
            <a:picLocks noChangeAspect="1"/>
          </p:cNvPicPr>
          <p:nvPr/>
        </p:nvPicPr>
        <p:blipFill>
          <a:blip r:embed="rId5"/>
          <a:stretch>
            <a:fillRect/>
          </a:stretch>
        </p:blipFill>
        <p:spPr>
          <a:xfrm>
            <a:off x="4482935" y="4360408"/>
            <a:ext cx="4111764" cy="2087171"/>
          </a:xfrm>
          <a:prstGeom prst="rect">
            <a:avLst/>
          </a:prstGeom>
        </p:spPr>
      </p:pic>
      <p:sp>
        <p:nvSpPr>
          <p:cNvPr id="19" name="TextBox 18">
            <a:extLst>
              <a:ext uri="{FF2B5EF4-FFF2-40B4-BE49-F238E27FC236}">
                <a16:creationId xmlns:a16="http://schemas.microsoft.com/office/drawing/2014/main" id="{B9CC95CD-CD50-4858-BF61-724D10B2E5B0}"/>
              </a:ext>
            </a:extLst>
          </p:cNvPr>
          <p:cNvSpPr txBox="1"/>
          <p:nvPr/>
        </p:nvSpPr>
        <p:spPr>
          <a:xfrm>
            <a:off x="9170209" y="3313584"/>
            <a:ext cx="1221809" cy="230832"/>
          </a:xfrm>
          <a:prstGeom prst="rect">
            <a:avLst/>
          </a:prstGeom>
          <a:solidFill>
            <a:srgbClr val="E2EFF6"/>
          </a:solidFill>
        </p:spPr>
        <p:txBody>
          <a:bodyPr wrap="none" rtlCol="0">
            <a:spAutoFit/>
          </a:bodyPr>
          <a:lstStyle/>
          <a:p>
            <a:r>
              <a:rPr lang="en-US" sz="900" b="1" dirty="0"/>
              <a:t>uncertainty intervals</a:t>
            </a:r>
          </a:p>
        </p:txBody>
      </p:sp>
      <p:sp>
        <p:nvSpPr>
          <p:cNvPr id="20" name="TextBox 19">
            <a:extLst>
              <a:ext uri="{FF2B5EF4-FFF2-40B4-BE49-F238E27FC236}">
                <a16:creationId xmlns:a16="http://schemas.microsoft.com/office/drawing/2014/main" id="{E302A91A-578B-44FD-BAD1-AC5E6CB1510A}"/>
              </a:ext>
            </a:extLst>
          </p:cNvPr>
          <p:cNvSpPr txBox="1"/>
          <p:nvPr/>
        </p:nvSpPr>
        <p:spPr>
          <a:xfrm>
            <a:off x="865248" y="5157480"/>
            <a:ext cx="2387687" cy="1415772"/>
          </a:xfrm>
          <a:prstGeom prst="rect">
            <a:avLst/>
          </a:prstGeom>
          <a:noFill/>
        </p:spPr>
        <p:txBody>
          <a:bodyPr wrap="square" rtlCol="0">
            <a:spAutoFit/>
          </a:bodyPr>
          <a:lstStyle/>
          <a:p>
            <a:r>
              <a:rPr lang="en-US" sz="1400" b="1" dirty="0"/>
              <a:t>Comparison of residuals ‘Predicted-actual’ for both models </a:t>
            </a:r>
            <a:endParaRPr lang="en-US" sz="1400" dirty="0"/>
          </a:p>
          <a:p>
            <a:endParaRPr lang="en-US" sz="1400" dirty="0"/>
          </a:p>
          <a:p>
            <a:br>
              <a:rPr lang="en-US" sz="1600" b="0" i="0" dirty="0">
                <a:solidFill>
                  <a:srgbClr val="444444"/>
                </a:solidFill>
                <a:effectLst/>
              </a:rPr>
            </a:br>
            <a:r>
              <a:rPr lang="en-US" sz="1400" dirty="0"/>
              <a:t>   </a:t>
            </a:r>
          </a:p>
        </p:txBody>
      </p:sp>
      <p:sp>
        <p:nvSpPr>
          <p:cNvPr id="11" name="Arrow: Right 10">
            <a:extLst>
              <a:ext uri="{FF2B5EF4-FFF2-40B4-BE49-F238E27FC236}">
                <a16:creationId xmlns:a16="http://schemas.microsoft.com/office/drawing/2014/main" id="{B2B23BEC-96B9-45AD-82D3-D626A06916FD}"/>
              </a:ext>
            </a:extLst>
          </p:cNvPr>
          <p:cNvSpPr/>
          <p:nvPr/>
        </p:nvSpPr>
        <p:spPr>
          <a:xfrm>
            <a:off x="3227042" y="5219887"/>
            <a:ext cx="1050010" cy="23281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984651D-9313-45EB-BC06-139100292AC0}"/>
              </a:ext>
            </a:extLst>
          </p:cNvPr>
          <p:cNvSpPr txBox="1"/>
          <p:nvPr/>
        </p:nvSpPr>
        <p:spPr>
          <a:xfrm>
            <a:off x="9170209" y="5006137"/>
            <a:ext cx="2014822" cy="1200329"/>
          </a:xfrm>
          <a:prstGeom prst="rect">
            <a:avLst/>
          </a:prstGeom>
          <a:noFill/>
        </p:spPr>
        <p:txBody>
          <a:bodyPr wrap="square" rtlCol="0">
            <a:spAutoFit/>
          </a:bodyPr>
          <a:lstStyle/>
          <a:p>
            <a:r>
              <a:rPr lang="en-US" sz="1400" b="1" dirty="0"/>
              <a:t>Residuals are similar for both models</a:t>
            </a:r>
            <a:endParaRPr lang="en-US" sz="1400" dirty="0"/>
          </a:p>
          <a:p>
            <a:endParaRPr lang="en-US" sz="1400" dirty="0"/>
          </a:p>
          <a:p>
            <a:br>
              <a:rPr lang="en-US" sz="1600" b="0" i="0" dirty="0">
                <a:solidFill>
                  <a:srgbClr val="444444"/>
                </a:solidFill>
                <a:effectLst/>
              </a:rPr>
            </a:br>
            <a:r>
              <a:rPr lang="en-US" sz="1400" dirty="0"/>
              <a:t>   </a:t>
            </a:r>
          </a:p>
        </p:txBody>
      </p:sp>
      <p:sp>
        <p:nvSpPr>
          <p:cNvPr id="27" name="Arrow: Right 26">
            <a:extLst>
              <a:ext uri="{FF2B5EF4-FFF2-40B4-BE49-F238E27FC236}">
                <a16:creationId xmlns:a16="http://schemas.microsoft.com/office/drawing/2014/main" id="{9B972517-46C3-44DB-9EAE-66AAE738E2EF}"/>
              </a:ext>
            </a:extLst>
          </p:cNvPr>
          <p:cNvSpPr/>
          <p:nvPr/>
        </p:nvSpPr>
        <p:spPr>
          <a:xfrm>
            <a:off x="8412548" y="5116889"/>
            <a:ext cx="463706" cy="23281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2EF1871-340A-4435-8F63-BA16221102B7}"/>
              </a:ext>
            </a:extLst>
          </p:cNvPr>
          <p:cNvSpPr txBox="1"/>
          <p:nvPr/>
        </p:nvSpPr>
        <p:spPr>
          <a:xfrm>
            <a:off x="1279710" y="2690412"/>
            <a:ext cx="779381" cy="230832"/>
          </a:xfrm>
          <a:prstGeom prst="rect">
            <a:avLst/>
          </a:prstGeom>
          <a:solidFill>
            <a:srgbClr val="B8F7FA"/>
          </a:solidFill>
        </p:spPr>
        <p:txBody>
          <a:bodyPr wrap="none" rtlCol="0">
            <a:spAutoFit/>
          </a:bodyPr>
          <a:lstStyle/>
          <a:p>
            <a:r>
              <a:rPr lang="en-US" sz="900" b="1" dirty="0"/>
              <a:t>Actual data</a:t>
            </a:r>
          </a:p>
        </p:txBody>
      </p:sp>
      <p:sp>
        <p:nvSpPr>
          <p:cNvPr id="32" name="TextBox 31">
            <a:extLst>
              <a:ext uri="{FF2B5EF4-FFF2-40B4-BE49-F238E27FC236}">
                <a16:creationId xmlns:a16="http://schemas.microsoft.com/office/drawing/2014/main" id="{5EA7BF92-5184-4371-B7C0-9CE251D1A7D6}"/>
              </a:ext>
            </a:extLst>
          </p:cNvPr>
          <p:cNvSpPr txBox="1"/>
          <p:nvPr/>
        </p:nvSpPr>
        <p:spPr>
          <a:xfrm>
            <a:off x="3942480" y="3338878"/>
            <a:ext cx="915635" cy="230832"/>
          </a:xfrm>
          <a:prstGeom prst="rect">
            <a:avLst/>
          </a:prstGeom>
          <a:solidFill>
            <a:schemeClr val="accent6">
              <a:lumMod val="50000"/>
            </a:schemeClr>
          </a:solidFill>
        </p:spPr>
        <p:txBody>
          <a:bodyPr wrap="none" rtlCol="0">
            <a:spAutoFit/>
          </a:bodyPr>
          <a:lstStyle/>
          <a:p>
            <a:r>
              <a:rPr lang="en-US" sz="900" b="1" dirty="0">
                <a:solidFill>
                  <a:schemeClr val="bg1"/>
                </a:solidFill>
              </a:rPr>
              <a:t>Prediction test</a:t>
            </a:r>
          </a:p>
        </p:txBody>
      </p:sp>
      <p:pic>
        <p:nvPicPr>
          <p:cNvPr id="14" name="Picture 13">
            <a:extLst>
              <a:ext uri="{FF2B5EF4-FFF2-40B4-BE49-F238E27FC236}">
                <a16:creationId xmlns:a16="http://schemas.microsoft.com/office/drawing/2014/main" id="{BDD7775D-6D25-4DBA-A2B9-FFEA8CFF4D93}"/>
              </a:ext>
            </a:extLst>
          </p:cNvPr>
          <p:cNvPicPr>
            <a:picLocks noChangeAspect="1"/>
          </p:cNvPicPr>
          <p:nvPr/>
        </p:nvPicPr>
        <p:blipFill>
          <a:blip r:embed="rId6"/>
          <a:stretch>
            <a:fillRect/>
          </a:stretch>
        </p:blipFill>
        <p:spPr>
          <a:xfrm>
            <a:off x="4362431" y="1521998"/>
            <a:ext cx="1296259" cy="521131"/>
          </a:xfrm>
          <a:prstGeom prst="rect">
            <a:avLst/>
          </a:prstGeom>
        </p:spPr>
      </p:pic>
    </p:spTree>
    <p:extLst>
      <p:ext uri="{BB962C8B-B14F-4D97-AF65-F5344CB8AC3E}">
        <p14:creationId xmlns:p14="http://schemas.microsoft.com/office/powerpoint/2010/main" val="313891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8BCC05F-CC4F-4DE7-A84F-0E1D9C6F935D}"/>
              </a:ext>
            </a:extLst>
          </p:cNvPr>
          <p:cNvPicPr>
            <a:picLocks noChangeAspect="1"/>
          </p:cNvPicPr>
          <p:nvPr/>
        </p:nvPicPr>
        <p:blipFill>
          <a:blip r:embed="rId3"/>
          <a:stretch>
            <a:fillRect/>
          </a:stretch>
        </p:blipFill>
        <p:spPr>
          <a:xfrm>
            <a:off x="735941" y="1769423"/>
            <a:ext cx="3788558" cy="2572006"/>
          </a:xfrm>
          <a:prstGeom prst="rect">
            <a:avLst/>
          </a:prstGeom>
        </p:spPr>
      </p:pic>
      <p:sp>
        <p:nvSpPr>
          <p:cNvPr id="2" name="Title 1">
            <a:extLst>
              <a:ext uri="{FF2B5EF4-FFF2-40B4-BE49-F238E27FC236}">
                <a16:creationId xmlns:a16="http://schemas.microsoft.com/office/drawing/2014/main" id="{D2A8ED0F-DC46-4469-87DF-BE3F007DB276}"/>
              </a:ext>
            </a:extLst>
          </p:cNvPr>
          <p:cNvSpPr>
            <a:spLocks noGrp="1"/>
          </p:cNvSpPr>
          <p:nvPr>
            <p:ph type="title"/>
          </p:nvPr>
        </p:nvSpPr>
        <p:spPr>
          <a:xfrm>
            <a:off x="704243" y="0"/>
            <a:ext cx="11200711" cy="990115"/>
          </a:xfrm>
        </p:spPr>
        <p:txBody>
          <a:bodyPr>
            <a:normAutofit/>
          </a:bodyPr>
          <a:lstStyle/>
          <a:p>
            <a:r>
              <a:rPr lang="en-US" dirty="0"/>
              <a:t>Model Performance Evaluation and Comparison</a:t>
            </a:r>
            <a:endParaRPr lang="en-US" i="1" dirty="0"/>
          </a:p>
        </p:txBody>
      </p:sp>
      <p:sp>
        <p:nvSpPr>
          <p:cNvPr id="4" name="Date Placeholder 3">
            <a:extLst>
              <a:ext uri="{FF2B5EF4-FFF2-40B4-BE49-F238E27FC236}">
                <a16:creationId xmlns:a16="http://schemas.microsoft.com/office/drawing/2014/main" id="{59623B2E-5C6E-49C5-A471-D5A5D590BD2E}"/>
              </a:ext>
            </a:extLst>
          </p:cNvPr>
          <p:cNvSpPr>
            <a:spLocks noGrp="1"/>
          </p:cNvSpPr>
          <p:nvPr>
            <p:ph type="dt" sz="half" idx="10"/>
          </p:nvPr>
        </p:nvSpPr>
        <p:spPr/>
        <p:txBody>
          <a:bodyPr/>
          <a:lstStyle/>
          <a:p>
            <a:fld id="{7668686B-83EC-4D2A-9828-DCB394A27732}" type="datetime1">
              <a:rPr lang="en-US" smtClean="0"/>
              <a:t>8/14/2021</a:t>
            </a:fld>
            <a:endParaRPr lang="en-US"/>
          </a:p>
        </p:txBody>
      </p:sp>
      <p:sp>
        <p:nvSpPr>
          <p:cNvPr id="5" name="Footer Placeholder 4">
            <a:extLst>
              <a:ext uri="{FF2B5EF4-FFF2-40B4-BE49-F238E27FC236}">
                <a16:creationId xmlns:a16="http://schemas.microsoft.com/office/drawing/2014/main" id="{8669F2F0-8F06-40DB-B0A0-0834961CA1A2}"/>
              </a:ext>
            </a:extLst>
          </p:cNvPr>
          <p:cNvSpPr>
            <a:spLocks noGrp="1"/>
          </p:cNvSpPr>
          <p:nvPr>
            <p:ph type="ftr" sz="quarter" idx="11"/>
          </p:nvPr>
        </p:nvSpPr>
        <p:spPr/>
        <p:txBody>
          <a:bodyPr/>
          <a:lstStyle/>
          <a:p>
            <a:r>
              <a:rPr lang="en-US" dirty="0"/>
              <a:t>Final Report</a:t>
            </a:r>
          </a:p>
        </p:txBody>
      </p:sp>
      <p:sp>
        <p:nvSpPr>
          <p:cNvPr id="6" name="Slide Number Placeholder 5">
            <a:extLst>
              <a:ext uri="{FF2B5EF4-FFF2-40B4-BE49-F238E27FC236}">
                <a16:creationId xmlns:a16="http://schemas.microsoft.com/office/drawing/2014/main" id="{82F7967D-518B-48FA-91C8-8AB395244FB9}"/>
              </a:ext>
            </a:extLst>
          </p:cNvPr>
          <p:cNvSpPr>
            <a:spLocks noGrp="1"/>
          </p:cNvSpPr>
          <p:nvPr>
            <p:ph type="sldNum" sz="quarter" idx="12"/>
          </p:nvPr>
        </p:nvSpPr>
        <p:spPr/>
        <p:txBody>
          <a:bodyPr/>
          <a:lstStyle/>
          <a:p>
            <a:fld id="{53AC02A1-1A18-463A-B0E3-95387BCC8A62}" type="slidenum">
              <a:rPr lang="en-US" smtClean="0"/>
              <a:t>8</a:t>
            </a:fld>
            <a:endParaRPr lang="en-US" dirty="0"/>
          </a:p>
        </p:txBody>
      </p:sp>
      <p:sp>
        <p:nvSpPr>
          <p:cNvPr id="37" name="TextBox 36">
            <a:extLst>
              <a:ext uri="{FF2B5EF4-FFF2-40B4-BE49-F238E27FC236}">
                <a16:creationId xmlns:a16="http://schemas.microsoft.com/office/drawing/2014/main" id="{9D29B2C0-71FD-4A06-9D7E-412EE1F81FB0}"/>
              </a:ext>
            </a:extLst>
          </p:cNvPr>
          <p:cNvSpPr txBox="1"/>
          <p:nvPr/>
        </p:nvSpPr>
        <p:spPr>
          <a:xfrm>
            <a:off x="5599216" y="1611129"/>
            <a:ext cx="6120109" cy="2308324"/>
          </a:xfrm>
          <a:prstGeom prst="rect">
            <a:avLst/>
          </a:prstGeom>
          <a:noFill/>
        </p:spPr>
        <p:txBody>
          <a:bodyPr wrap="square" rtlCol="0">
            <a:spAutoFit/>
          </a:bodyPr>
          <a:lstStyle/>
          <a:p>
            <a:r>
              <a:rPr lang="en-US" sz="1600" dirty="0"/>
              <a:t>Error metrics used :</a:t>
            </a:r>
          </a:p>
          <a:p>
            <a:r>
              <a:rPr lang="en-US" sz="1600" dirty="0"/>
              <a:t>1) </a:t>
            </a:r>
            <a:r>
              <a:rPr lang="en-US" sz="1600" dirty="0" err="1"/>
              <a:t>rmse</a:t>
            </a:r>
            <a:r>
              <a:rPr lang="en-US" sz="1600" dirty="0"/>
              <a:t> : root mean square error </a:t>
            </a:r>
          </a:p>
          <a:p>
            <a:r>
              <a:rPr lang="en-US" sz="1600" dirty="0"/>
              <a:t>2) </a:t>
            </a:r>
            <a:r>
              <a:rPr lang="en-US" sz="1600" dirty="0" err="1"/>
              <a:t>Mape</a:t>
            </a:r>
            <a:r>
              <a:rPr lang="en-US" sz="1600" dirty="0"/>
              <a:t> :</a:t>
            </a:r>
            <a:r>
              <a:rPr lang="en-US" sz="1600" b="0" i="0" dirty="0">
                <a:effectLst/>
                <a:latin typeface="Inter"/>
              </a:rPr>
              <a:t> Mean </a:t>
            </a:r>
            <a:r>
              <a:rPr lang="en-US" sz="1600" dirty="0">
                <a:latin typeface="Inter"/>
              </a:rPr>
              <a:t>a</a:t>
            </a:r>
            <a:r>
              <a:rPr lang="en-US" sz="1600" b="0" i="0" dirty="0">
                <a:effectLst/>
                <a:latin typeface="Inter"/>
              </a:rPr>
              <a:t>bsolute </a:t>
            </a:r>
            <a:r>
              <a:rPr lang="en-US" sz="1600" dirty="0">
                <a:latin typeface="Inter"/>
              </a:rPr>
              <a:t>p</a:t>
            </a:r>
            <a:r>
              <a:rPr lang="en-US" sz="1600" b="0" i="0" dirty="0">
                <a:effectLst/>
                <a:latin typeface="Inter"/>
              </a:rPr>
              <a:t>ercentage </a:t>
            </a:r>
            <a:r>
              <a:rPr lang="en-US" sz="1600" dirty="0">
                <a:latin typeface="Inter"/>
              </a:rPr>
              <a:t>e</a:t>
            </a:r>
            <a:r>
              <a:rPr lang="en-US" sz="1600" b="0" i="0" dirty="0">
                <a:effectLst/>
                <a:latin typeface="Inter"/>
              </a:rPr>
              <a:t>rror</a:t>
            </a:r>
          </a:p>
          <a:p>
            <a:endParaRPr lang="en-US" sz="1600" dirty="0"/>
          </a:p>
          <a:p>
            <a:pPr algn="l"/>
            <a:endParaRPr lang="en-US" sz="1600" b="0" i="0" dirty="0">
              <a:solidFill>
                <a:srgbClr val="000000"/>
              </a:solidFill>
              <a:effectLst/>
              <a:latin typeface="ff3"/>
            </a:endParaRPr>
          </a:p>
          <a:p>
            <a:pPr marL="285750" indent="-285750" algn="l">
              <a:buFont typeface="Arial" panose="020B0604020202020204" pitchFamily="34" charset="0"/>
              <a:buChar char="•"/>
            </a:pPr>
            <a:r>
              <a:rPr lang="en-US" sz="1600" dirty="0">
                <a:solidFill>
                  <a:srgbClr val="000000"/>
                </a:solidFill>
                <a:latin typeface="ff3"/>
              </a:rPr>
              <a:t>Errors measured between the predicted data and the unseen test data in the cross-validation time frames.</a:t>
            </a:r>
          </a:p>
          <a:p>
            <a:pPr marL="285750" indent="-285750" algn="l">
              <a:buFont typeface="Arial" panose="020B0604020202020204" pitchFamily="34" charset="0"/>
              <a:buChar char="•"/>
            </a:pPr>
            <a:r>
              <a:rPr lang="en-US" sz="1600" b="0" i="0" dirty="0">
                <a:solidFill>
                  <a:srgbClr val="000000"/>
                </a:solidFill>
                <a:effectLst/>
                <a:latin typeface="ff3"/>
              </a:rPr>
              <a:t>The smaller the value the better the predictability of model</a:t>
            </a:r>
          </a:p>
          <a:p>
            <a:pPr marL="285750" indent="-285750" algn="l">
              <a:buFont typeface="Arial" panose="020B0604020202020204" pitchFamily="34" charset="0"/>
              <a:buChar char="•"/>
            </a:pPr>
            <a:r>
              <a:rPr lang="en-US" sz="1600" dirty="0">
                <a:solidFill>
                  <a:srgbClr val="000000"/>
                </a:solidFill>
                <a:latin typeface="ff3"/>
              </a:rPr>
              <a:t>Final average obtained over all cross-validation horizons.</a:t>
            </a:r>
            <a:endParaRPr lang="en-US" sz="1600" dirty="0"/>
          </a:p>
        </p:txBody>
      </p:sp>
      <p:sp>
        <p:nvSpPr>
          <p:cNvPr id="13" name="TextBox 12">
            <a:extLst>
              <a:ext uri="{FF2B5EF4-FFF2-40B4-BE49-F238E27FC236}">
                <a16:creationId xmlns:a16="http://schemas.microsoft.com/office/drawing/2014/main" id="{5B586873-43F0-4010-8090-5A02A96CB8C4}"/>
              </a:ext>
            </a:extLst>
          </p:cNvPr>
          <p:cNvSpPr txBox="1"/>
          <p:nvPr/>
        </p:nvSpPr>
        <p:spPr>
          <a:xfrm>
            <a:off x="523885" y="1111465"/>
            <a:ext cx="4572534" cy="307777"/>
          </a:xfrm>
          <a:prstGeom prst="rect">
            <a:avLst/>
          </a:prstGeom>
          <a:noFill/>
        </p:spPr>
        <p:txBody>
          <a:bodyPr wrap="none" rtlCol="0">
            <a:spAutoFit/>
          </a:bodyPr>
          <a:lstStyle/>
          <a:p>
            <a:r>
              <a:rPr lang="en-US" sz="1400" b="1" dirty="0"/>
              <a:t>Cross-Validation Results SARIMA and PROPHET models</a:t>
            </a:r>
          </a:p>
        </p:txBody>
      </p:sp>
      <p:graphicFrame>
        <p:nvGraphicFramePr>
          <p:cNvPr id="3" name="Table 6">
            <a:extLst>
              <a:ext uri="{FF2B5EF4-FFF2-40B4-BE49-F238E27FC236}">
                <a16:creationId xmlns:a16="http://schemas.microsoft.com/office/drawing/2014/main" id="{46A145BC-E3DD-4FC8-8262-6B8529209DFB}"/>
              </a:ext>
            </a:extLst>
          </p:cNvPr>
          <p:cNvGraphicFramePr>
            <a:graphicFrameLocks noGrp="1"/>
          </p:cNvGraphicFramePr>
          <p:nvPr>
            <p:extLst>
              <p:ext uri="{D42A27DB-BD31-4B8C-83A1-F6EECF244321}">
                <p14:modId xmlns:p14="http://schemas.microsoft.com/office/powerpoint/2010/main" val="1833057361"/>
              </p:ext>
            </p:extLst>
          </p:nvPr>
        </p:nvGraphicFramePr>
        <p:xfrm>
          <a:off x="623455" y="4688489"/>
          <a:ext cx="5104740" cy="1620520"/>
        </p:xfrm>
        <a:graphic>
          <a:graphicData uri="http://schemas.openxmlformats.org/drawingml/2006/table">
            <a:tbl>
              <a:tblPr firstRow="1" bandRow="1">
                <a:tableStyleId>{073A0DAA-6AF3-43AB-8588-CEC1D06C72B9}</a:tableStyleId>
              </a:tblPr>
              <a:tblGrid>
                <a:gridCol w="1701580">
                  <a:extLst>
                    <a:ext uri="{9D8B030D-6E8A-4147-A177-3AD203B41FA5}">
                      <a16:colId xmlns:a16="http://schemas.microsoft.com/office/drawing/2014/main" val="1670270933"/>
                    </a:ext>
                  </a:extLst>
                </a:gridCol>
                <a:gridCol w="1701580">
                  <a:extLst>
                    <a:ext uri="{9D8B030D-6E8A-4147-A177-3AD203B41FA5}">
                      <a16:colId xmlns:a16="http://schemas.microsoft.com/office/drawing/2014/main" val="1735874400"/>
                    </a:ext>
                  </a:extLst>
                </a:gridCol>
                <a:gridCol w="1701580">
                  <a:extLst>
                    <a:ext uri="{9D8B030D-6E8A-4147-A177-3AD203B41FA5}">
                      <a16:colId xmlns:a16="http://schemas.microsoft.com/office/drawing/2014/main" val="1634000371"/>
                    </a:ext>
                  </a:extLst>
                </a:gridCol>
              </a:tblGrid>
              <a:tr h="370840">
                <a:tc>
                  <a:txBody>
                    <a:bodyPr/>
                    <a:lstStyle/>
                    <a:p>
                      <a:pPr algn="ctr"/>
                      <a:r>
                        <a:rPr lang="en-US" sz="1400" dirty="0"/>
                        <a:t>Model</a:t>
                      </a:r>
                    </a:p>
                  </a:txBody>
                  <a:tcPr anchor="ctr"/>
                </a:tc>
                <a:tc>
                  <a:txBody>
                    <a:bodyPr/>
                    <a:lstStyle/>
                    <a:p>
                      <a:pPr algn="ctr"/>
                      <a:r>
                        <a:rPr lang="en-US" sz="1400" dirty="0"/>
                        <a:t>MAPE average over 5 horizon</a:t>
                      </a:r>
                    </a:p>
                  </a:txBody>
                  <a:tcPr anchor="ctr"/>
                </a:tc>
                <a:tc>
                  <a:txBody>
                    <a:bodyPr/>
                    <a:lstStyle/>
                    <a:p>
                      <a:pPr algn="ctr"/>
                      <a:r>
                        <a:rPr lang="en-US" sz="1400" dirty="0"/>
                        <a:t>RMSE average over 5 horizon</a:t>
                      </a:r>
                    </a:p>
                  </a:txBody>
                  <a:tcPr anchor="ctr"/>
                </a:tc>
                <a:extLst>
                  <a:ext uri="{0D108BD9-81ED-4DB2-BD59-A6C34878D82A}">
                    <a16:rowId xmlns:a16="http://schemas.microsoft.com/office/drawing/2014/main" val="3665552722"/>
                  </a:ext>
                </a:extLst>
              </a:tr>
              <a:tr h="370840">
                <a:tc>
                  <a:txBody>
                    <a:bodyPr/>
                    <a:lstStyle/>
                    <a:p>
                      <a:pPr algn="ctr"/>
                      <a:r>
                        <a:rPr lang="en-US" sz="1400" dirty="0"/>
                        <a:t>SARIMA</a:t>
                      </a:r>
                    </a:p>
                  </a:txBody>
                  <a:tcPr anchor="ctr"/>
                </a:tc>
                <a:tc>
                  <a:txBody>
                    <a:bodyPr/>
                    <a:lstStyle/>
                    <a:p>
                      <a:pPr algn="ctr"/>
                      <a:r>
                        <a:rPr lang="en-US" sz="1400" dirty="0"/>
                        <a:t>9.8%</a:t>
                      </a:r>
                    </a:p>
                  </a:txBody>
                  <a:tcPr anchor="ctr"/>
                </a:tc>
                <a:tc>
                  <a:txBody>
                    <a:bodyPr/>
                    <a:lstStyle/>
                    <a:p>
                      <a:pPr algn="ctr"/>
                      <a:r>
                        <a:rPr lang="en-US" sz="1400" dirty="0"/>
                        <a:t>3.5</a:t>
                      </a:r>
                    </a:p>
                  </a:txBody>
                  <a:tcPr anchor="ctr"/>
                </a:tc>
                <a:extLst>
                  <a:ext uri="{0D108BD9-81ED-4DB2-BD59-A6C34878D82A}">
                    <a16:rowId xmlns:a16="http://schemas.microsoft.com/office/drawing/2014/main" val="1859448454"/>
                  </a:ext>
                </a:extLst>
              </a:tr>
              <a:tr h="370840">
                <a:tc>
                  <a:txBody>
                    <a:bodyPr/>
                    <a:lstStyle/>
                    <a:p>
                      <a:pPr algn="ctr"/>
                      <a:r>
                        <a:rPr lang="en-US" sz="1400" dirty="0"/>
                        <a:t>FB Prophet (additive seasonality) </a:t>
                      </a:r>
                    </a:p>
                  </a:txBody>
                  <a:tcPr anchor="ctr"/>
                </a:tc>
                <a:tc>
                  <a:txBody>
                    <a:bodyPr/>
                    <a:lstStyle/>
                    <a:p>
                      <a:pPr algn="ctr"/>
                      <a:r>
                        <a:rPr lang="en-US" sz="1400" dirty="0"/>
                        <a:t>14.5%</a:t>
                      </a:r>
                    </a:p>
                  </a:txBody>
                  <a:tcPr anchor="ctr"/>
                </a:tc>
                <a:tc>
                  <a:txBody>
                    <a:bodyPr/>
                    <a:lstStyle/>
                    <a:p>
                      <a:pPr algn="ctr"/>
                      <a:r>
                        <a:rPr lang="en-US" sz="1400" dirty="0"/>
                        <a:t>5.4</a:t>
                      </a:r>
                    </a:p>
                  </a:txBody>
                  <a:tcPr anchor="ctr"/>
                </a:tc>
                <a:extLst>
                  <a:ext uri="{0D108BD9-81ED-4DB2-BD59-A6C34878D82A}">
                    <a16:rowId xmlns:a16="http://schemas.microsoft.com/office/drawing/2014/main" val="3103408584"/>
                  </a:ext>
                </a:extLst>
              </a:tr>
            </a:tbl>
          </a:graphicData>
        </a:graphic>
      </p:graphicFrame>
      <p:sp>
        <p:nvSpPr>
          <p:cNvPr id="16" name="TextBox 15">
            <a:extLst>
              <a:ext uri="{FF2B5EF4-FFF2-40B4-BE49-F238E27FC236}">
                <a16:creationId xmlns:a16="http://schemas.microsoft.com/office/drawing/2014/main" id="{16AA3ABB-B225-4EE1-BC3F-F27C6FA80D6D}"/>
              </a:ext>
            </a:extLst>
          </p:cNvPr>
          <p:cNvSpPr txBox="1"/>
          <p:nvPr/>
        </p:nvSpPr>
        <p:spPr>
          <a:xfrm>
            <a:off x="6096000" y="4979557"/>
            <a:ext cx="6095010" cy="1077218"/>
          </a:xfrm>
          <a:prstGeom prst="rect">
            <a:avLst/>
          </a:prstGeom>
          <a:noFill/>
        </p:spPr>
        <p:txBody>
          <a:bodyPr wrap="square">
            <a:spAutoFit/>
          </a:bodyPr>
          <a:lstStyle/>
          <a:p>
            <a:pPr marL="285750" indent="-285750" algn="l">
              <a:buFont typeface="Arial" panose="020B0604020202020204" pitchFamily="34" charset="0"/>
              <a:buChar char="•"/>
            </a:pPr>
            <a:r>
              <a:rPr lang="en-US" sz="1600" dirty="0">
                <a:solidFill>
                  <a:srgbClr val="000000"/>
                </a:solidFill>
                <a:latin typeface="ff3"/>
              </a:rPr>
              <a:t>Better performance of SARIMA model</a:t>
            </a:r>
          </a:p>
          <a:p>
            <a:pPr marL="285750" indent="-285750" algn="l">
              <a:buFont typeface="Arial" panose="020B0604020202020204" pitchFamily="34" charset="0"/>
              <a:buChar char="•"/>
            </a:pPr>
            <a:r>
              <a:rPr lang="en-US" sz="1600" dirty="0">
                <a:solidFill>
                  <a:srgbClr val="000000"/>
                </a:solidFill>
                <a:latin typeface="ff3"/>
              </a:rPr>
              <a:t>Prophet model also shows good performance in comparison to other models evaluated (Prophet with multiplicative seasoning or ARIMA (6,0,6))</a:t>
            </a:r>
          </a:p>
        </p:txBody>
      </p:sp>
      <p:grpSp>
        <p:nvGrpSpPr>
          <p:cNvPr id="30" name="Group 29">
            <a:extLst>
              <a:ext uri="{FF2B5EF4-FFF2-40B4-BE49-F238E27FC236}">
                <a16:creationId xmlns:a16="http://schemas.microsoft.com/office/drawing/2014/main" id="{830D6CF3-64C7-4AE8-BF5D-1DBC64D3B98E}"/>
              </a:ext>
            </a:extLst>
          </p:cNvPr>
          <p:cNvGrpSpPr/>
          <p:nvPr/>
        </p:nvGrpSpPr>
        <p:grpSpPr>
          <a:xfrm>
            <a:off x="607279" y="1419242"/>
            <a:ext cx="4405745" cy="3127004"/>
            <a:chOff x="607558" y="1499452"/>
            <a:chExt cx="4329759" cy="3047989"/>
          </a:xfrm>
        </p:grpSpPr>
        <p:pic>
          <p:nvPicPr>
            <p:cNvPr id="23" name="Picture 22">
              <a:extLst>
                <a:ext uri="{FF2B5EF4-FFF2-40B4-BE49-F238E27FC236}">
                  <a16:creationId xmlns:a16="http://schemas.microsoft.com/office/drawing/2014/main" id="{7E5ED3AB-C435-46B4-9511-53973B0CB039}"/>
                </a:ext>
              </a:extLst>
            </p:cNvPr>
            <p:cNvPicPr>
              <a:picLocks noChangeAspect="1"/>
            </p:cNvPicPr>
            <p:nvPr/>
          </p:nvPicPr>
          <p:blipFill>
            <a:blip r:embed="rId4"/>
            <a:stretch>
              <a:fillRect/>
            </a:stretch>
          </p:blipFill>
          <p:spPr>
            <a:xfrm>
              <a:off x="607558" y="1499452"/>
              <a:ext cx="4329759" cy="3047989"/>
            </a:xfrm>
            <a:prstGeom prst="rect">
              <a:avLst/>
            </a:prstGeom>
          </p:spPr>
        </p:pic>
        <p:sp>
          <p:nvSpPr>
            <p:cNvPr id="19" name="TextBox 18">
              <a:extLst>
                <a:ext uri="{FF2B5EF4-FFF2-40B4-BE49-F238E27FC236}">
                  <a16:creationId xmlns:a16="http://schemas.microsoft.com/office/drawing/2014/main" id="{C116D248-CE0B-4D6F-8721-DF2BE12F6B49}"/>
                </a:ext>
              </a:extLst>
            </p:cNvPr>
            <p:cNvSpPr txBox="1"/>
            <p:nvPr/>
          </p:nvSpPr>
          <p:spPr>
            <a:xfrm rot="279564">
              <a:off x="947779" y="3813344"/>
              <a:ext cx="963725" cy="253916"/>
            </a:xfrm>
            <a:prstGeom prst="rect">
              <a:avLst/>
            </a:prstGeom>
            <a:noFill/>
          </p:spPr>
          <p:txBody>
            <a:bodyPr wrap="none" rtlCol="0">
              <a:spAutoFit/>
            </a:bodyPr>
            <a:lstStyle/>
            <a:p>
              <a:r>
                <a:rPr lang="en-US" sz="1050" dirty="0" err="1"/>
                <a:t>Sarima</a:t>
              </a:r>
              <a:r>
                <a:rPr lang="en-US" sz="1050" dirty="0"/>
                <a:t> </a:t>
              </a:r>
              <a:r>
                <a:rPr lang="en-US" sz="1050" dirty="0" err="1"/>
                <a:t>rmse</a:t>
              </a:r>
              <a:r>
                <a:rPr lang="en-US" sz="1050" dirty="0"/>
                <a:t> </a:t>
              </a:r>
            </a:p>
          </p:txBody>
        </p:sp>
        <p:sp>
          <p:nvSpPr>
            <p:cNvPr id="21" name="TextBox 20">
              <a:extLst>
                <a:ext uri="{FF2B5EF4-FFF2-40B4-BE49-F238E27FC236}">
                  <a16:creationId xmlns:a16="http://schemas.microsoft.com/office/drawing/2014/main" id="{95F21C08-B6C2-4968-AFAA-B6F0461B91C8}"/>
                </a:ext>
              </a:extLst>
            </p:cNvPr>
            <p:cNvSpPr txBox="1"/>
            <p:nvPr/>
          </p:nvSpPr>
          <p:spPr>
            <a:xfrm rot="325863">
              <a:off x="926940" y="3463648"/>
              <a:ext cx="1005403" cy="253916"/>
            </a:xfrm>
            <a:prstGeom prst="rect">
              <a:avLst/>
            </a:prstGeom>
            <a:noFill/>
          </p:spPr>
          <p:txBody>
            <a:bodyPr wrap="none" rtlCol="0">
              <a:spAutoFit/>
            </a:bodyPr>
            <a:lstStyle/>
            <a:p>
              <a:r>
                <a:rPr lang="en-US" sz="1050" dirty="0"/>
                <a:t>Prophet </a:t>
              </a:r>
              <a:r>
                <a:rPr lang="en-US" sz="1050" dirty="0" err="1"/>
                <a:t>rmse</a:t>
              </a:r>
              <a:r>
                <a:rPr lang="en-US" sz="1050" dirty="0"/>
                <a:t> </a:t>
              </a:r>
            </a:p>
          </p:txBody>
        </p:sp>
        <p:sp>
          <p:nvSpPr>
            <p:cNvPr id="26" name="TextBox 25">
              <a:extLst>
                <a:ext uri="{FF2B5EF4-FFF2-40B4-BE49-F238E27FC236}">
                  <a16:creationId xmlns:a16="http://schemas.microsoft.com/office/drawing/2014/main" id="{61E8197F-1DF3-4000-8F48-1BA6FAA9E46A}"/>
                </a:ext>
              </a:extLst>
            </p:cNvPr>
            <p:cNvSpPr txBox="1"/>
            <p:nvPr/>
          </p:nvSpPr>
          <p:spPr>
            <a:xfrm rot="982564">
              <a:off x="880595" y="2335849"/>
              <a:ext cx="975299" cy="232924"/>
            </a:xfrm>
            <a:prstGeom prst="rect">
              <a:avLst/>
            </a:prstGeom>
            <a:noFill/>
          </p:spPr>
          <p:txBody>
            <a:bodyPr wrap="none" rtlCol="0">
              <a:spAutoFit/>
            </a:bodyPr>
            <a:lstStyle/>
            <a:p>
              <a:r>
                <a:rPr lang="en-US" sz="1050" dirty="0" err="1"/>
                <a:t>Sarima</a:t>
              </a:r>
              <a:r>
                <a:rPr lang="en-US" sz="1050" dirty="0"/>
                <a:t> </a:t>
              </a:r>
              <a:r>
                <a:rPr lang="en-US" sz="1050" dirty="0" err="1"/>
                <a:t>mape</a:t>
              </a:r>
              <a:r>
                <a:rPr lang="en-US" sz="1050" dirty="0"/>
                <a:t> </a:t>
              </a:r>
            </a:p>
          </p:txBody>
        </p:sp>
        <p:sp>
          <p:nvSpPr>
            <p:cNvPr id="27" name="TextBox 26">
              <a:extLst>
                <a:ext uri="{FF2B5EF4-FFF2-40B4-BE49-F238E27FC236}">
                  <a16:creationId xmlns:a16="http://schemas.microsoft.com/office/drawing/2014/main" id="{EB46CAB5-47F3-4499-AA86-44D479123CBC}"/>
                </a:ext>
              </a:extLst>
            </p:cNvPr>
            <p:cNvSpPr txBox="1"/>
            <p:nvPr/>
          </p:nvSpPr>
          <p:spPr>
            <a:xfrm rot="2247769">
              <a:off x="1035423" y="1924182"/>
              <a:ext cx="1015537" cy="232924"/>
            </a:xfrm>
            <a:prstGeom prst="rect">
              <a:avLst/>
            </a:prstGeom>
            <a:noFill/>
          </p:spPr>
          <p:txBody>
            <a:bodyPr wrap="none" rtlCol="0">
              <a:spAutoFit/>
            </a:bodyPr>
            <a:lstStyle/>
            <a:p>
              <a:r>
                <a:rPr lang="en-US" sz="1050" dirty="0"/>
                <a:t>Prophet </a:t>
              </a:r>
              <a:r>
                <a:rPr lang="en-US" sz="1050" dirty="0" err="1"/>
                <a:t>mape</a:t>
              </a:r>
              <a:r>
                <a:rPr lang="en-US" sz="1050" dirty="0"/>
                <a:t> </a:t>
              </a:r>
            </a:p>
          </p:txBody>
        </p:sp>
        <p:pic>
          <p:nvPicPr>
            <p:cNvPr id="28" name="Picture 27">
              <a:extLst>
                <a:ext uri="{FF2B5EF4-FFF2-40B4-BE49-F238E27FC236}">
                  <a16:creationId xmlns:a16="http://schemas.microsoft.com/office/drawing/2014/main" id="{9190CCF3-AE17-4338-921B-30BD66C5653C}"/>
                </a:ext>
              </a:extLst>
            </p:cNvPr>
            <p:cNvPicPr>
              <a:picLocks noChangeAspect="1"/>
            </p:cNvPicPr>
            <p:nvPr/>
          </p:nvPicPr>
          <p:blipFill>
            <a:blip r:embed="rId5"/>
            <a:stretch>
              <a:fillRect/>
            </a:stretch>
          </p:blipFill>
          <p:spPr>
            <a:xfrm>
              <a:off x="3295403" y="1611129"/>
              <a:ext cx="1443454" cy="508808"/>
            </a:xfrm>
            <a:prstGeom prst="rect">
              <a:avLst/>
            </a:prstGeom>
          </p:spPr>
        </p:pic>
      </p:grpSp>
    </p:spTree>
    <p:extLst>
      <p:ext uri="{BB962C8B-B14F-4D97-AF65-F5344CB8AC3E}">
        <p14:creationId xmlns:p14="http://schemas.microsoft.com/office/powerpoint/2010/main" val="784964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EBC5A0B-DABD-46F1-A2AD-B946DBFC7C9B}"/>
              </a:ext>
            </a:extLst>
          </p:cNvPr>
          <p:cNvSpPr>
            <a:spLocks noGrp="1"/>
          </p:cNvSpPr>
          <p:nvPr>
            <p:ph type="title"/>
          </p:nvPr>
        </p:nvSpPr>
        <p:spPr/>
        <p:txBody>
          <a:bodyPr/>
          <a:lstStyle/>
          <a:p>
            <a:r>
              <a:rPr lang="en-US" dirty="0"/>
              <a:t>Cross-validation results by horizon</a:t>
            </a:r>
          </a:p>
        </p:txBody>
      </p:sp>
      <p:sp>
        <p:nvSpPr>
          <p:cNvPr id="4" name="Date Placeholder 3">
            <a:extLst>
              <a:ext uri="{FF2B5EF4-FFF2-40B4-BE49-F238E27FC236}">
                <a16:creationId xmlns:a16="http://schemas.microsoft.com/office/drawing/2014/main" id="{94B15646-53E2-4C99-8877-0CB9B85AAB8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367CCEE-97B2-46A9-9E0F-F2B7DBD9C6E1}"/>
              </a:ext>
            </a:extLst>
          </p:cNvPr>
          <p:cNvSpPr>
            <a:spLocks noGrp="1"/>
          </p:cNvSpPr>
          <p:nvPr>
            <p:ph type="ftr" sz="quarter" idx="11"/>
          </p:nvPr>
        </p:nvSpPr>
        <p:spPr/>
        <p:txBody>
          <a:bodyPr/>
          <a:lstStyle/>
          <a:p>
            <a:r>
              <a:rPr lang="en-US"/>
              <a:t>Milestone 1</a:t>
            </a:r>
            <a:endParaRPr lang="en-US" dirty="0"/>
          </a:p>
        </p:txBody>
      </p:sp>
      <p:sp>
        <p:nvSpPr>
          <p:cNvPr id="6" name="Slide Number Placeholder 5">
            <a:extLst>
              <a:ext uri="{FF2B5EF4-FFF2-40B4-BE49-F238E27FC236}">
                <a16:creationId xmlns:a16="http://schemas.microsoft.com/office/drawing/2014/main" id="{2175A960-D0D2-437C-B6B8-4AF2746E232C}"/>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7" name="Picture 6">
            <a:extLst>
              <a:ext uri="{FF2B5EF4-FFF2-40B4-BE49-F238E27FC236}">
                <a16:creationId xmlns:a16="http://schemas.microsoft.com/office/drawing/2014/main" id="{74167DA9-4115-44F1-84EB-14D4933F11A5}"/>
              </a:ext>
            </a:extLst>
          </p:cNvPr>
          <p:cNvPicPr>
            <a:picLocks noChangeAspect="1"/>
          </p:cNvPicPr>
          <p:nvPr/>
        </p:nvPicPr>
        <p:blipFill>
          <a:blip r:embed="rId2"/>
          <a:stretch>
            <a:fillRect/>
          </a:stretch>
        </p:blipFill>
        <p:spPr>
          <a:xfrm>
            <a:off x="7177979" y="1858575"/>
            <a:ext cx="2447925" cy="1628775"/>
          </a:xfrm>
          <a:prstGeom prst="rect">
            <a:avLst/>
          </a:prstGeom>
        </p:spPr>
      </p:pic>
      <p:grpSp>
        <p:nvGrpSpPr>
          <p:cNvPr id="8" name="Group 7">
            <a:extLst>
              <a:ext uri="{FF2B5EF4-FFF2-40B4-BE49-F238E27FC236}">
                <a16:creationId xmlns:a16="http://schemas.microsoft.com/office/drawing/2014/main" id="{ED3658F2-DB27-4880-A3B2-10715E914E9F}"/>
              </a:ext>
            </a:extLst>
          </p:cNvPr>
          <p:cNvGrpSpPr/>
          <p:nvPr/>
        </p:nvGrpSpPr>
        <p:grpSpPr>
          <a:xfrm>
            <a:off x="1387035" y="1858575"/>
            <a:ext cx="4362347" cy="2582154"/>
            <a:chOff x="4484108" y="1091078"/>
            <a:chExt cx="4362347" cy="2582154"/>
          </a:xfrm>
        </p:grpSpPr>
        <p:pic>
          <p:nvPicPr>
            <p:cNvPr id="9" name="Picture 8">
              <a:extLst>
                <a:ext uri="{FF2B5EF4-FFF2-40B4-BE49-F238E27FC236}">
                  <a16:creationId xmlns:a16="http://schemas.microsoft.com/office/drawing/2014/main" id="{02450F94-8451-4F19-AD15-47EAD64789C7}"/>
                </a:ext>
              </a:extLst>
            </p:cNvPr>
            <p:cNvPicPr>
              <a:picLocks noChangeAspect="1"/>
            </p:cNvPicPr>
            <p:nvPr/>
          </p:nvPicPr>
          <p:blipFill>
            <a:blip r:embed="rId3"/>
            <a:stretch>
              <a:fillRect/>
            </a:stretch>
          </p:blipFill>
          <p:spPr>
            <a:xfrm>
              <a:off x="4484108" y="1091078"/>
              <a:ext cx="3971925" cy="1857375"/>
            </a:xfrm>
            <a:prstGeom prst="rect">
              <a:avLst/>
            </a:prstGeom>
          </p:spPr>
        </p:pic>
        <p:sp>
          <p:nvSpPr>
            <p:cNvPr id="10" name="TextBox 9">
              <a:extLst>
                <a:ext uri="{FF2B5EF4-FFF2-40B4-BE49-F238E27FC236}">
                  <a16:creationId xmlns:a16="http://schemas.microsoft.com/office/drawing/2014/main" id="{34B08E61-2082-481E-AFD1-B69E7164ABAD}"/>
                </a:ext>
              </a:extLst>
            </p:cNvPr>
            <p:cNvSpPr txBox="1"/>
            <p:nvPr/>
          </p:nvSpPr>
          <p:spPr>
            <a:xfrm>
              <a:off x="5046351" y="1318741"/>
              <a:ext cx="3800104" cy="2354491"/>
            </a:xfrm>
            <a:prstGeom prst="rect">
              <a:avLst/>
            </a:prstGeom>
            <a:noFill/>
          </p:spPr>
          <p:txBody>
            <a:bodyPr wrap="square" rtlCol="0">
              <a:spAutoFit/>
            </a:bodyPr>
            <a:lstStyle/>
            <a:p>
              <a:pPr>
                <a:spcBef>
                  <a:spcPts val="500"/>
                </a:spcBef>
              </a:pPr>
              <a:r>
                <a:rPr lang="en-US" sz="1400" dirty="0">
                  <a:solidFill>
                    <a:srgbClr val="0066FF"/>
                  </a:solidFill>
                </a:rPr>
                <a:t>n=1 </a:t>
              </a:r>
            </a:p>
            <a:p>
              <a:pPr>
                <a:spcBef>
                  <a:spcPts val="500"/>
                </a:spcBef>
              </a:pPr>
              <a:r>
                <a:rPr lang="en-US" sz="1400" dirty="0">
                  <a:solidFill>
                    <a:srgbClr val="0066FF"/>
                  </a:solidFill>
                </a:rPr>
                <a:t>n=2       </a:t>
              </a:r>
            </a:p>
            <a:p>
              <a:pPr>
                <a:spcBef>
                  <a:spcPts val="500"/>
                </a:spcBef>
              </a:pPr>
              <a:r>
                <a:rPr lang="en-US" sz="1400" dirty="0">
                  <a:solidFill>
                    <a:srgbClr val="0066FF"/>
                  </a:solidFill>
                </a:rPr>
                <a:t>n=3      </a:t>
              </a:r>
            </a:p>
            <a:p>
              <a:pPr>
                <a:spcBef>
                  <a:spcPts val="500"/>
                </a:spcBef>
              </a:pPr>
              <a:r>
                <a:rPr lang="en-US" sz="1400" dirty="0">
                  <a:solidFill>
                    <a:srgbClr val="0066FF"/>
                  </a:solidFill>
                </a:rPr>
                <a:t>n=4       </a:t>
              </a:r>
            </a:p>
            <a:p>
              <a:pPr>
                <a:spcBef>
                  <a:spcPts val="500"/>
                </a:spcBef>
              </a:pPr>
              <a:r>
                <a:rPr lang="en-US" sz="1400" dirty="0">
                  <a:solidFill>
                    <a:srgbClr val="0066FF"/>
                  </a:solidFill>
                </a:rPr>
                <a:t>n=5</a:t>
              </a:r>
            </a:p>
            <a:p>
              <a:pPr>
                <a:spcBef>
                  <a:spcPts val="500"/>
                </a:spcBef>
              </a:pPr>
              <a:endParaRPr lang="en-US" sz="1400" dirty="0">
                <a:solidFill>
                  <a:srgbClr val="0066FF"/>
                </a:solidFill>
              </a:endParaRPr>
            </a:p>
            <a:p>
              <a:pPr>
                <a:spcBef>
                  <a:spcPts val="500"/>
                </a:spcBef>
              </a:pPr>
              <a:endParaRPr lang="en-US" sz="1400" dirty="0">
                <a:solidFill>
                  <a:srgbClr val="0066FF"/>
                </a:solidFill>
              </a:endParaRPr>
            </a:p>
            <a:p>
              <a:pPr>
                <a:spcBef>
                  <a:spcPts val="500"/>
                </a:spcBef>
              </a:pPr>
              <a:endParaRPr lang="en-US" sz="1400" dirty="0">
                <a:solidFill>
                  <a:srgbClr val="0066FF"/>
                </a:solidFill>
              </a:endParaRPr>
            </a:p>
          </p:txBody>
        </p:sp>
      </p:grpSp>
      <p:pic>
        <p:nvPicPr>
          <p:cNvPr id="3" name="Picture 2">
            <a:extLst>
              <a:ext uri="{FF2B5EF4-FFF2-40B4-BE49-F238E27FC236}">
                <a16:creationId xmlns:a16="http://schemas.microsoft.com/office/drawing/2014/main" id="{7D6BFD3C-72BC-462F-A17D-47B214B29CCF}"/>
              </a:ext>
            </a:extLst>
          </p:cNvPr>
          <p:cNvPicPr>
            <a:picLocks noChangeAspect="1"/>
          </p:cNvPicPr>
          <p:nvPr/>
        </p:nvPicPr>
        <p:blipFill>
          <a:blip r:embed="rId4"/>
          <a:stretch>
            <a:fillRect/>
          </a:stretch>
        </p:blipFill>
        <p:spPr>
          <a:xfrm>
            <a:off x="451263" y="1463420"/>
            <a:ext cx="11160467" cy="2064895"/>
          </a:xfrm>
          <a:prstGeom prst="rect">
            <a:avLst/>
          </a:prstGeom>
        </p:spPr>
      </p:pic>
      <p:pic>
        <p:nvPicPr>
          <p:cNvPr id="15" name="Picture 14">
            <a:extLst>
              <a:ext uri="{FF2B5EF4-FFF2-40B4-BE49-F238E27FC236}">
                <a16:creationId xmlns:a16="http://schemas.microsoft.com/office/drawing/2014/main" id="{4A93D92C-D3F5-4BD8-A866-B7D40E216F21}"/>
              </a:ext>
            </a:extLst>
          </p:cNvPr>
          <p:cNvPicPr>
            <a:picLocks noChangeAspect="1"/>
          </p:cNvPicPr>
          <p:nvPr/>
        </p:nvPicPr>
        <p:blipFill>
          <a:blip r:embed="rId5"/>
          <a:stretch>
            <a:fillRect/>
          </a:stretch>
        </p:blipFill>
        <p:spPr>
          <a:xfrm>
            <a:off x="1907288" y="3803344"/>
            <a:ext cx="8335434" cy="1979152"/>
          </a:xfrm>
          <a:prstGeom prst="rect">
            <a:avLst/>
          </a:prstGeom>
        </p:spPr>
      </p:pic>
    </p:spTree>
    <p:extLst>
      <p:ext uri="{BB962C8B-B14F-4D97-AF65-F5344CB8AC3E}">
        <p14:creationId xmlns:p14="http://schemas.microsoft.com/office/powerpoint/2010/main" val="731121486"/>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71af3243-3dd4-4a8d-8c0d-dd76da1f02a5"/>
    <ds:schemaRef ds:uri="http://schemas.microsoft.com/sharepoint/v3"/>
    <ds:schemaRef ds:uri="http://purl.org/dc/elements/1.1/"/>
    <ds:schemaRef ds:uri="http://schemas.microsoft.com/office/2006/documentManagement/types"/>
    <ds:schemaRef ds:uri="230e9df3-be65-4c73-a93b-d1236ebd677e"/>
    <ds:schemaRef ds:uri="http://purl.org/dc/dcmitype/"/>
    <ds:schemaRef ds:uri="http://purl.org/dc/terms/"/>
    <ds:schemaRef ds:uri="http://www.w3.org/XML/1998/namespace"/>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3284</TotalTime>
  <Words>3267</Words>
  <Application>Microsoft Office PowerPoint</Application>
  <PresentationFormat>Widescreen</PresentationFormat>
  <Paragraphs>381</Paragraphs>
  <Slides>26</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-apple-system</vt:lpstr>
      <vt:lpstr>Arial</vt:lpstr>
      <vt:lpstr>Calibri</vt:lpstr>
      <vt:lpstr>charter</vt:lpstr>
      <vt:lpstr>fell</vt:lpstr>
      <vt:lpstr>ff3</vt:lpstr>
      <vt:lpstr>Inter</vt:lpstr>
      <vt:lpstr>lato</vt:lpstr>
      <vt:lpstr>Roboto</vt:lpstr>
      <vt:lpstr>sohne</vt:lpstr>
      <vt:lpstr>Tenorite</vt:lpstr>
      <vt:lpstr>Wingdings</vt:lpstr>
      <vt:lpstr>Monoline</vt:lpstr>
      <vt:lpstr>Carbon Emissions Forecasting</vt:lpstr>
      <vt:lpstr>Problem Overview</vt:lpstr>
      <vt:lpstr>Executive summary</vt:lpstr>
      <vt:lpstr>Data Insight</vt:lpstr>
      <vt:lpstr>Data Insight</vt:lpstr>
      <vt:lpstr>Problem and solution summary</vt:lpstr>
      <vt:lpstr>Optimized MODELS</vt:lpstr>
      <vt:lpstr>Model Performance Evaluation and Comparison</vt:lpstr>
      <vt:lpstr>Cross-validation results by horizon</vt:lpstr>
      <vt:lpstr>Recommendations for implementation</vt:lpstr>
      <vt:lpstr>THANK YOU</vt:lpstr>
      <vt:lpstr>References</vt:lpstr>
      <vt:lpstr>PowerPoint Presentation</vt:lpstr>
      <vt:lpstr>Errors</vt:lpstr>
      <vt:lpstr>PowerPoint Presentation</vt:lpstr>
      <vt:lpstr>What is sarima?</vt:lpstr>
      <vt:lpstr>PowerPoint Presentation</vt:lpstr>
      <vt:lpstr>Capstone Project Carbon Emissions Forecasting</vt:lpstr>
      <vt:lpstr>PowerPoint Presentation</vt:lpstr>
      <vt:lpstr>Model 1- ClassicaL ARIMA with optimization</vt:lpstr>
      <vt:lpstr>Optimum model 1 : ARIMA (6,0,6)</vt:lpstr>
      <vt:lpstr>model 2 :SARIMA (p,d,q)x(P,D,Q,S) = (1, 1, 1)x(1, 0, 1, 12)</vt:lpstr>
      <vt:lpstr>model 2 :SARIMA (p,d,q)x(P,D,Q,S) = (1, 1, 1)x(1, 0, 1, 12)</vt:lpstr>
      <vt:lpstr>Proposal for the final solution design</vt:lpstr>
      <vt:lpstr>THANK YOU</vt:lpstr>
      <vt:lpstr>model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Carbon Emissions Forecasting</dc:title>
  <dc:creator>Sylvia Florez</dc:creator>
  <cp:lastModifiedBy>Sylvia Florez</cp:lastModifiedBy>
  <cp:revision>107</cp:revision>
  <cp:lastPrinted>2021-08-13T15:40:46Z</cp:lastPrinted>
  <dcterms:created xsi:type="dcterms:W3CDTF">2021-07-28T21:24:33Z</dcterms:created>
  <dcterms:modified xsi:type="dcterms:W3CDTF">2021-08-14T18:19:49Z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